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0"/>
  </p:notesMasterIdLst>
  <p:sldIdLst>
    <p:sldId id="257" r:id="rId2"/>
    <p:sldId id="263" r:id="rId3"/>
    <p:sldId id="272" r:id="rId4"/>
    <p:sldId id="262" r:id="rId5"/>
    <p:sldId id="276" r:id="rId6"/>
    <p:sldId id="277" r:id="rId7"/>
    <p:sldId id="259" r:id="rId8"/>
    <p:sldId id="282" r:id="rId9"/>
    <p:sldId id="283" r:id="rId10"/>
    <p:sldId id="284" r:id="rId11"/>
    <p:sldId id="285" r:id="rId12"/>
    <p:sldId id="286" r:id="rId13"/>
    <p:sldId id="260" r:id="rId14"/>
    <p:sldId id="288" r:id="rId15"/>
    <p:sldId id="344" r:id="rId16"/>
    <p:sldId id="345" r:id="rId17"/>
    <p:sldId id="291" r:id="rId18"/>
    <p:sldId id="278" r:id="rId19"/>
    <p:sldId id="292" r:id="rId20"/>
    <p:sldId id="296" r:id="rId21"/>
    <p:sldId id="298" r:id="rId22"/>
    <p:sldId id="301" r:id="rId23"/>
    <p:sldId id="317" r:id="rId24"/>
    <p:sldId id="299" r:id="rId25"/>
    <p:sldId id="313" r:id="rId26"/>
    <p:sldId id="314" r:id="rId27"/>
    <p:sldId id="304" r:id="rId28"/>
    <p:sldId id="348" r:id="rId29"/>
    <p:sldId id="297" r:id="rId30"/>
    <p:sldId id="307" r:id="rId31"/>
    <p:sldId id="308" r:id="rId32"/>
    <p:sldId id="309" r:id="rId33"/>
    <p:sldId id="319" r:id="rId34"/>
    <p:sldId id="303" r:id="rId35"/>
    <p:sldId id="351" r:id="rId36"/>
    <p:sldId id="350" r:id="rId37"/>
    <p:sldId id="352" r:id="rId38"/>
    <p:sldId id="293" r:id="rId39"/>
    <p:sldId id="300" r:id="rId40"/>
    <p:sldId id="310" r:id="rId41"/>
    <p:sldId id="311" r:id="rId42"/>
    <p:sldId id="294" r:id="rId43"/>
    <p:sldId id="353" r:id="rId44"/>
    <p:sldId id="315" r:id="rId45"/>
    <p:sldId id="320" r:id="rId46"/>
    <p:sldId id="323" r:id="rId47"/>
    <p:sldId id="321" r:id="rId48"/>
    <p:sldId id="324" r:id="rId49"/>
    <p:sldId id="322" r:id="rId50"/>
    <p:sldId id="279" r:id="rId51"/>
    <p:sldId id="326" r:id="rId52"/>
    <p:sldId id="328" r:id="rId53"/>
    <p:sldId id="327" r:id="rId54"/>
    <p:sldId id="280" r:id="rId55"/>
    <p:sldId id="343" r:id="rId56"/>
    <p:sldId id="340" r:id="rId57"/>
    <p:sldId id="325" r:id="rId58"/>
    <p:sldId id="329" r:id="rId59"/>
    <p:sldId id="334" r:id="rId60"/>
    <p:sldId id="335" r:id="rId61"/>
    <p:sldId id="336" r:id="rId62"/>
    <p:sldId id="331" r:id="rId63"/>
    <p:sldId id="346" r:id="rId64"/>
    <p:sldId id="338" r:id="rId65"/>
    <p:sldId id="347" r:id="rId66"/>
    <p:sldId id="333" r:id="rId67"/>
    <p:sldId id="337" r:id="rId68"/>
    <p:sldId id="341" r:id="rId69"/>
    <p:sldId id="316" r:id="rId70"/>
    <p:sldId id="356" r:id="rId71"/>
    <p:sldId id="355" r:id="rId72"/>
    <p:sldId id="354" r:id="rId73"/>
    <p:sldId id="295" r:id="rId74"/>
    <p:sldId id="281" r:id="rId75"/>
    <p:sldId id="306" r:id="rId76"/>
    <p:sldId id="342" r:id="rId77"/>
    <p:sldId id="305" r:id="rId78"/>
    <p:sldId id="275" r:id="rId79"/>
  </p:sldIdLst>
  <p:sldSz cx="12192000" cy="685800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ambria Math" panose="02040503050406030204" pitchFamily="18" charset="0"/>
      <p:regular r:id="rId85"/>
    </p:embeddedFont>
    <p:embeddedFont>
      <p:font typeface="Quicksand" pitchFamily="2" charset="77"/>
      <p:regular r:id="rId86"/>
      <p:bold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8" roundtripDataSignature="AMtx7mjSpnlPSMy525XpHnc3l/+uVTtN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4F0360-1C44-CB4C-B397-F3CD8864D369}" v="2211" dt="2022-11-10T09:57:26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49"/>
    <p:restoredTop sz="88109"/>
  </p:normalViewPr>
  <p:slideViewPr>
    <p:cSldViewPr snapToGrid="0">
      <p:cViewPr varScale="1">
        <p:scale>
          <a:sx n="136" d="100"/>
          <a:sy n="136" d="100"/>
        </p:scale>
        <p:origin x="1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</a:t>
            </a:r>
            <a:r>
              <a:rPr lang="en-GB" dirty="0" err="1"/>
              <a:t>www.scotthyoung.com</a:t>
            </a:r>
            <a:r>
              <a:rPr lang="en-GB" dirty="0"/>
              <a:t>/blog/2019/09/17/explore-exploit/</a:t>
            </a:r>
            <a:endParaRPr dirty="0"/>
          </a:p>
        </p:txBody>
      </p:sp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4685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4414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0695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6236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Samples: Playing time Rainbow Net Atari: 83 hours Playing time StarCraft: 200 years of realtime StarCraft play</a:t>
            </a:r>
          </a:p>
          <a:p>
            <a:r>
              <a:rPr lang="en-NL" dirty="0"/>
              <a:t>Other methods: monte carlo tree search (Atari), robotics (online trajectory optimization)</a:t>
            </a:r>
          </a:p>
          <a:p>
            <a:r>
              <a:rPr lang="en-NL" dirty="0"/>
              <a:t>Shaped: biased learning and weird things can happen, Delayed: hard to learn</a:t>
            </a:r>
          </a:p>
          <a:p>
            <a:r>
              <a:rPr lang="en-NL" dirty="0"/>
              <a:t>Generalization: trained on one Atari game, can’t play other games, And: learn to play to an optimal player, other players are hard.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NL" dirty="0"/>
              <a:t>Noisy: many hyperparameters to tune, randomization doesn’t guarantee results, not reproducible, not guaranteed to get good results every time</a:t>
            </a:r>
          </a:p>
          <a:p>
            <a:endParaRPr lang="en-NL" dirty="0"/>
          </a:p>
          <a:p>
            <a:r>
              <a:rPr lang="en-GB" dirty="0"/>
              <a:t>https://</a:t>
            </a:r>
            <a:r>
              <a:rPr lang="en-GB" dirty="0" err="1"/>
              <a:t>www.alexirpan.com</a:t>
            </a:r>
            <a:r>
              <a:rPr lang="en-GB" dirty="0"/>
              <a:t>/2018/02/14/</a:t>
            </a:r>
            <a:r>
              <a:rPr lang="en-GB" dirty="0" err="1"/>
              <a:t>rl-hard.html</a:t>
            </a:r>
            <a:endParaRPr lang="en-NL" dirty="0"/>
          </a:p>
          <a:p>
            <a:r>
              <a:rPr lang="en-NL" dirty="0"/>
              <a:t> 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3004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hard to find real world productionized </a:t>
            </a:r>
            <a:r>
              <a:rPr lang="en-US" b="1" dirty="0"/>
              <a:t>Deep RL</a:t>
            </a:r>
            <a:r>
              <a:rPr lang="en-US" dirty="0"/>
              <a:t> use cases.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Google: reducing data center power usage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AutoML</a:t>
            </a:r>
            <a:r>
              <a:rPr lang="en-US" dirty="0"/>
              <a:t> vision effort</a:t>
            </a:r>
            <a:endParaRPr dirty="0"/>
          </a:p>
        </p:txBody>
      </p:sp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5750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3142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9941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2076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7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8577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lilianweng.github.io</a:t>
            </a:r>
            <a:r>
              <a:rPr lang="en-US" dirty="0"/>
              <a:t>/posts/2018-01-23-multi-armed-bandit/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Optimistic greedy: suppose rewards are max for all bandits at the beginning, and update with real rewards, more explored in the beginning</a:t>
            </a:r>
          </a:p>
        </p:txBody>
      </p:sp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4411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With more experience, you become more selective, preference for actions that aren’t chosen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888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Sample from the probability distributions, the highest value becomes the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8137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Examples: explore the ad that works best. Place add &gt; click is success, highest reward is highest number of clicks.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6223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Examples: deciding the correct dosage for medication using patient data, instead of risky fixed dosages that are risky.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37257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Examples: recommend different products &gt; reward is click/chart/buy &gt; similarity between customers,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7758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Examples: improvement over Bayesian optimization, feature selection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913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8968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8114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00980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070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1834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Q-values = quality values</a:t>
            </a:r>
          </a:p>
          <a:p>
            <a:r>
              <a:rPr lang="en-NL" dirty="0"/>
              <a:t>Q-value of a (s,a) pair is the sum of discounted future rewards the agent can expect on average after it reaches state s and chooses action a (assuming it acts optimally after that action)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2908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12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38316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Random policy (can take extremely long with a large state-action space)</a:t>
            </a:r>
          </a:p>
          <a:p>
            <a:r>
              <a:rPr lang="en-GB" dirty="0"/>
              <a:t>E</a:t>
            </a:r>
            <a:r>
              <a:rPr lang="en-NL" dirty="0"/>
              <a:t>psilon greedy policy (spends more time investigating interesting parts of the environment)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54141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Approximate Q-learning: use a function that approximates the Q-value of any state-action pair. (Shrink the number of Q-values) :( handcrafted features extracted from the state</a:t>
            </a:r>
          </a:p>
          <a:p>
            <a:endParaRPr lang="en-NL" dirty="0"/>
          </a:p>
          <a:p>
            <a:r>
              <a:rPr lang="en-GB" dirty="0"/>
              <a:t>https://</a:t>
            </a:r>
            <a:r>
              <a:rPr lang="en-GB" dirty="0" err="1"/>
              <a:t>www.quora.com</a:t>
            </a:r>
            <a:r>
              <a:rPr lang="en-GB" dirty="0"/>
              <a:t>/What-are-the-pros-and-cons-of-doing-Q-learning</a:t>
            </a:r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2140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4446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NL" dirty="0"/>
              <a:t>unction approximator = necessary for complex/big environments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0743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MSE estimated &amp; target is loss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01324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411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Noisy: huge sensitivity to the choice of hyperparameter values and even random seeds.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57117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36151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Advantages: efficient use of previous experience, by learning from it multiple times. Speeds up learning process</a:t>
            </a:r>
          </a:p>
          <a:p>
            <a:endParaRPr lang="en-NL" dirty="0"/>
          </a:p>
          <a:p>
            <a:r>
              <a:rPr lang="en-NL" dirty="0"/>
              <a:t>Tackles the problem of autocorrelation leading to unstable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87769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Problem: the DQN learns estimates from estimates. This can cause maximization bias (taking the maximum overestimated values).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61144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Another improvement: Clipped Double Q-Learning: take the minimum of the two next-state action values produced by the two Q networks, this avoids overestimation.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520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What’s the advantage of taking this action in this state over the other actions?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6445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NL" dirty="0">
                <a:sym typeface="Wingdings" pitchFamily="2" charset="2"/>
              </a:rPr>
              <a:t>Some states are (not) valuable, the effect of each action isn’t important</a:t>
            </a:r>
          </a:p>
          <a:p>
            <a:pPr marL="114300" indent="0">
              <a:buNone/>
            </a:pPr>
            <a:r>
              <a:rPr lang="en-NL" dirty="0">
                <a:sym typeface="Wingdings" pitchFamily="2" charset="2"/>
              </a:rPr>
              <a:t>Relevant when actions might not always affect the environment in meaningful ways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447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44156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Advantage: use advantage to encourage actor to take more/less of an action</a:t>
            </a:r>
          </a:p>
          <a:p>
            <a:r>
              <a:rPr lang="en-NL" dirty="0"/>
              <a:t>Multiple agents contributing to the knowledge of the global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2402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Expectation = one value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85083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Replace w and b with … </a:t>
            </a:r>
          </a:p>
          <a:p>
            <a:r>
              <a:rPr lang="en-US" dirty="0"/>
              <a:t>M</a:t>
            </a:r>
            <a:r>
              <a:rPr lang="en-NL" dirty="0"/>
              <a:t>u and sigma are learnable, epsilon is the noise (element-wise multiplication)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47974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Fun fact: 18 million frames to reach human level performance (83 hours of play experience), 60 frames per second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49758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75536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69113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26642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4514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2025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On-policy: SARSA, take actions based on your current policy; Off-policy: Q-learning, take different actions (for example random, no policy needed)</a:t>
            </a:r>
            <a:endParaRPr dirty="0"/>
          </a:p>
        </p:txBody>
      </p:sp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9927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blue)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3"/>
          <p:cNvSpPr txBox="1">
            <a:spLocks noGrp="1"/>
          </p:cNvSpPr>
          <p:nvPr>
            <p:ph type="ctrTitle"/>
          </p:nvPr>
        </p:nvSpPr>
        <p:spPr>
          <a:xfrm>
            <a:off x="450000" y="1122363"/>
            <a:ext cx="11292000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Quicksand"/>
              <a:buNone/>
              <a:defRPr sz="4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subTitle" idx="1"/>
          </p:nvPr>
        </p:nvSpPr>
        <p:spPr>
          <a:xfrm>
            <a:off x="450000" y="3730558"/>
            <a:ext cx="11292000" cy="152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1"/>
              <a:buNone/>
              <a:defRPr sz="1351"/>
            </a:lvl3pPr>
            <a:lvl4pPr lvl="3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24" name="Google Shape;24;p23"/>
          <p:cNvCxnSpPr/>
          <p:nvPr/>
        </p:nvCxnSpPr>
        <p:spPr>
          <a:xfrm>
            <a:off x="588794" y="3429000"/>
            <a:ext cx="630000" cy="0"/>
          </a:xfrm>
          <a:prstGeom prst="straightConnector1">
            <a:avLst/>
          </a:prstGeom>
          <a:noFill/>
          <a:ln w="5715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" name="Google Shape;2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0838" y="6008400"/>
            <a:ext cx="1231162" cy="43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000" y="6303600"/>
            <a:ext cx="740625" cy="10999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3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Quote (turquoise)">
  <p:cSld name="Content - Quote (turquoise)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8"/>
          <p:cNvPicPr preferRelativeResize="0"/>
          <p:nvPr/>
        </p:nvPicPr>
        <p:blipFill rotWithShape="1">
          <a:blip r:embed="rId2">
            <a:alphaModFix/>
          </a:blip>
          <a:srcRect r="66457"/>
          <a:stretch/>
        </p:blipFill>
        <p:spPr>
          <a:xfrm>
            <a:off x="1" y="0"/>
            <a:ext cx="408952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8"/>
          <p:cNvSpPr txBox="1">
            <a:spLocks noGrp="1"/>
          </p:cNvSpPr>
          <p:nvPr>
            <p:ph type="title"/>
          </p:nvPr>
        </p:nvSpPr>
        <p:spPr>
          <a:xfrm>
            <a:off x="4317150" y="450000"/>
            <a:ext cx="7426049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8"/>
          <p:cNvSpPr txBox="1">
            <a:spLocks noGrp="1"/>
          </p:cNvSpPr>
          <p:nvPr>
            <p:ph type="body" idx="1"/>
          </p:nvPr>
        </p:nvSpPr>
        <p:spPr>
          <a:xfrm>
            <a:off x="4317150" y="1454285"/>
            <a:ext cx="7426049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3020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marL="1371600" lvl="2" indent="-32385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4325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9" name="Google Shape;159;p38"/>
          <p:cNvCxnSpPr/>
          <p:nvPr/>
        </p:nvCxnSpPr>
        <p:spPr>
          <a:xfrm>
            <a:off x="4460728" y="1214306"/>
            <a:ext cx="630000" cy="0"/>
          </a:xfrm>
          <a:prstGeom prst="straightConnector1">
            <a:avLst/>
          </a:prstGeom>
          <a:noFill/>
          <a:ln w="5715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" name="Google Shape;160;p38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8"/>
          <p:cNvSpPr txBox="1">
            <a:spLocks noGrp="1"/>
          </p:cNvSpPr>
          <p:nvPr>
            <p:ph type="ftr" idx="11"/>
          </p:nvPr>
        </p:nvSpPr>
        <p:spPr>
          <a:xfrm>
            <a:off x="4774351" y="6178962"/>
            <a:ext cx="43482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8"/>
          <p:cNvSpPr txBox="1">
            <a:spLocks noGrp="1"/>
          </p:cNvSpPr>
          <p:nvPr>
            <p:ph type="sldNum" idx="12"/>
          </p:nvPr>
        </p:nvSpPr>
        <p:spPr>
          <a:xfrm>
            <a:off x="4317150" y="6178962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3" name="Google Shape;16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000" y="6302379"/>
            <a:ext cx="740625" cy="10999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8"/>
          <p:cNvSpPr txBox="1">
            <a:spLocks noGrp="1"/>
          </p:cNvSpPr>
          <p:nvPr>
            <p:ph type="body" idx="2"/>
          </p:nvPr>
        </p:nvSpPr>
        <p:spPr>
          <a:xfrm>
            <a:off x="448801" y="1454285"/>
            <a:ext cx="3151649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>
                <a:solidFill>
                  <a:schemeClr val="lt2"/>
                </a:solidFill>
              </a:defRPr>
            </a:lvl2pPr>
            <a:lvl3pPr marL="1371600" lvl="2" indent="-32385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>
                <a:solidFill>
                  <a:schemeClr val="lt2"/>
                </a:solidFill>
              </a:defRPr>
            </a:lvl4pPr>
            <a:lvl5pPr marL="2286000" lvl="4" indent="-314325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cover (blue)">
  <p:cSld name="Backcover (blue)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41"/>
          <p:cNvPicPr preferRelativeResize="0"/>
          <p:nvPr/>
        </p:nvPicPr>
        <p:blipFill rotWithShape="1">
          <a:blip r:embed="rId2">
            <a:alphaModFix/>
          </a:blip>
          <a:srcRect t="6480"/>
          <a:stretch/>
        </p:blipFill>
        <p:spPr>
          <a:xfrm>
            <a:off x="0" y="0"/>
            <a:ext cx="12192000" cy="641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2875" y="2663598"/>
            <a:ext cx="4286250" cy="153080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1"/>
          <p:cNvSpPr/>
          <p:nvPr/>
        </p:nvSpPr>
        <p:spPr>
          <a:xfrm>
            <a:off x="0" y="5862639"/>
            <a:ext cx="12192000" cy="995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1"/>
          <p:cNvSpPr txBox="1"/>
          <p:nvPr/>
        </p:nvSpPr>
        <p:spPr>
          <a:xfrm>
            <a:off x="1969515" y="6180628"/>
            <a:ext cx="1915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Phone</a:t>
            </a:r>
            <a:r>
              <a:rPr lang="en-GB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+31 (0)168 479294</a:t>
            </a:r>
            <a:endParaRPr/>
          </a:p>
        </p:txBody>
      </p:sp>
      <p:sp>
        <p:nvSpPr>
          <p:cNvPr id="190" name="Google Shape;190;p41"/>
          <p:cNvSpPr txBox="1"/>
          <p:nvPr/>
        </p:nvSpPr>
        <p:spPr>
          <a:xfrm>
            <a:off x="4664291" y="6180628"/>
            <a:ext cx="21431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Email</a:t>
            </a:r>
            <a:r>
              <a:rPr lang="en-GB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info@bigdatarepublic.nl</a:t>
            </a:r>
            <a:endParaRPr/>
          </a:p>
        </p:txBody>
      </p:sp>
      <p:sp>
        <p:nvSpPr>
          <p:cNvPr id="191" name="Google Shape;191;p41"/>
          <p:cNvSpPr txBox="1"/>
          <p:nvPr/>
        </p:nvSpPr>
        <p:spPr>
          <a:xfrm>
            <a:off x="7586304" y="6180628"/>
            <a:ext cx="41556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Address</a:t>
            </a:r>
            <a:r>
              <a:rPr lang="en-GB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Coltbaan 4C, 3439 NG Nieuwegein, The Netherlands</a:t>
            </a: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000" y="6303600"/>
            <a:ext cx="740625" cy="109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gradient)">
  <p:cSld name="Title (gradient)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5"/>
          <p:cNvSpPr txBox="1">
            <a:spLocks noGrp="1"/>
          </p:cNvSpPr>
          <p:nvPr>
            <p:ph type="ctrTitle"/>
          </p:nvPr>
        </p:nvSpPr>
        <p:spPr>
          <a:xfrm>
            <a:off x="450000" y="1122363"/>
            <a:ext cx="11292000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Quicksand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subTitle" idx="1"/>
          </p:nvPr>
        </p:nvSpPr>
        <p:spPr>
          <a:xfrm>
            <a:off x="450000" y="3730558"/>
            <a:ext cx="11292000" cy="152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1"/>
              <a:buNone/>
              <a:defRPr sz="1351"/>
            </a:lvl3pPr>
            <a:lvl4pPr lvl="3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44" name="Google Shape;44;p25"/>
          <p:cNvCxnSpPr/>
          <p:nvPr/>
        </p:nvCxnSpPr>
        <p:spPr>
          <a:xfrm>
            <a:off x="588794" y="3429000"/>
            <a:ext cx="630000" cy="0"/>
          </a:xfrm>
          <a:prstGeom prst="straightConnector1">
            <a:avLst/>
          </a:prstGeom>
          <a:noFill/>
          <a:ln w="5715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2000" y="6008400"/>
            <a:ext cx="1231162" cy="43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000" y="6303600"/>
            <a:ext cx="740625" cy="1099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5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amaranth)">
  <p:cSld name="Title (amaranth)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6"/>
          <p:cNvSpPr txBox="1">
            <a:spLocks noGrp="1"/>
          </p:cNvSpPr>
          <p:nvPr>
            <p:ph type="ctrTitle"/>
          </p:nvPr>
        </p:nvSpPr>
        <p:spPr>
          <a:xfrm>
            <a:off x="450000" y="1122363"/>
            <a:ext cx="11292000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Quicksand"/>
              <a:buNone/>
              <a:defRPr sz="45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ubTitle" idx="1"/>
          </p:nvPr>
        </p:nvSpPr>
        <p:spPr>
          <a:xfrm>
            <a:off x="450000" y="3730558"/>
            <a:ext cx="11292000" cy="152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1"/>
              <a:buNone/>
              <a:defRPr sz="1351"/>
            </a:lvl3pPr>
            <a:lvl4pPr lvl="3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54" name="Google Shape;54;p26"/>
          <p:cNvCxnSpPr/>
          <p:nvPr/>
        </p:nvCxnSpPr>
        <p:spPr>
          <a:xfrm>
            <a:off x="588794" y="3429000"/>
            <a:ext cx="630000" cy="0"/>
          </a:xfrm>
          <a:prstGeom prst="straightConnector1">
            <a:avLst/>
          </a:prstGeom>
          <a:noFill/>
          <a:ln w="571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5" name="Google Shape;5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2000" y="6008400"/>
            <a:ext cx="1231162" cy="4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000" y="6303600"/>
            <a:ext cx="740625" cy="10999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6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(pearl)">
  <p:cSld name="Section (pearl)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7" descr="A picture containing door, larg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7"/>
          <p:cNvSpPr txBox="1">
            <a:spLocks noGrp="1"/>
          </p:cNvSpPr>
          <p:nvPr>
            <p:ph type="ctrTitle"/>
          </p:nvPr>
        </p:nvSpPr>
        <p:spPr>
          <a:xfrm>
            <a:off x="450000" y="1122363"/>
            <a:ext cx="11292000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Quicksand"/>
              <a:buNone/>
              <a:defRPr sz="3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subTitle" idx="1"/>
          </p:nvPr>
        </p:nvSpPr>
        <p:spPr>
          <a:xfrm>
            <a:off x="450000" y="3730558"/>
            <a:ext cx="11292000" cy="152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1"/>
              <a:buNone/>
              <a:defRPr sz="1351"/>
            </a:lvl3pPr>
            <a:lvl4pPr lvl="3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64" name="Google Shape;64;p27"/>
          <p:cNvCxnSpPr/>
          <p:nvPr/>
        </p:nvCxnSpPr>
        <p:spPr>
          <a:xfrm>
            <a:off x="588794" y="3429000"/>
            <a:ext cx="630000" cy="0"/>
          </a:xfrm>
          <a:prstGeom prst="straightConnector1">
            <a:avLst/>
          </a:prstGeom>
          <a:noFill/>
          <a:ln w="5715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5" name="Google Shape;6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2000" y="6008400"/>
            <a:ext cx="1231162" cy="4397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7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9" name="Google Shape;6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000" y="6303600"/>
            <a:ext cx="740625" cy="10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title"/>
          </p:nvPr>
        </p:nvSpPr>
        <p:spPr>
          <a:xfrm>
            <a:off x="450000" y="450000"/>
            <a:ext cx="11293200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6" name="Google Shape;76;p29"/>
          <p:cNvCxnSpPr/>
          <p:nvPr/>
        </p:nvCxnSpPr>
        <p:spPr>
          <a:xfrm>
            <a:off x="593578" y="1214306"/>
            <a:ext cx="630000" cy="0"/>
          </a:xfrm>
          <a:prstGeom prst="straightConnector1">
            <a:avLst/>
          </a:prstGeom>
          <a:noFill/>
          <a:ln w="5715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29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0"/>
          <p:cNvSpPr txBox="1">
            <a:spLocks noGrp="1"/>
          </p:cNvSpPr>
          <p:nvPr>
            <p:ph type="title"/>
          </p:nvPr>
        </p:nvSpPr>
        <p:spPr>
          <a:xfrm>
            <a:off x="450000" y="450000"/>
            <a:ext cx="11293200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2" name="Google Shape;82;p30"/>
          <p:cNvCxnSpPr/>
          <p:nvPr/>
        </p:nvCxnSpPr>
        <p:spPr>
          <a:xfrm>
            <a:off x="593578" y="1214306"/>
            <a:ext cx="630000" cy="0"/>
          </a:xfrm>
          <a:prstGeom prst="straightConnector1">
            <a:avLst/>
          </a:prstGeom>
          <a:noFill/>
          <a:ln w="5715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30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0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>
            <a:off x="450000" y="1454285"/>
            <a:ext cx="11293200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Visual zero (white)" type="obj">
  <p:cSld name="OBJEC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34"/>
          <p:cNvPicPr preferRelativeResize="0"/>
          <p:nvPr/>
        </p:nvPicPr>
        <p:blipFill rotWithShape="1">
          <a:blip r:embed="rId2">
            <a:alphaModFix/>
          </a:blip>
          <a:srcRect l="-1" r="64873"/>
          <a:stretch/>
        </p:blipFill>
        <p:spPr>
          <a:xfrm>
            <a:off x="0" y="0"/>
            <a:ext cx="428251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4"/>
          <p:cNvPicPr preferRelativeResize="0"/>
          <p:nvPr/>
        </p:nvPicPr>
        <p:blipFill rotWithShape="1">
          <a:blip r:embed="rId3">
            <a:alphaModFix/>
          </a:blip>
          <a:srcRect r="64589"/>
          <a:stretch/>
        </p:blipFill>
        <p:spPr>
          <a:xfrm>
            <a:off x="0" y="-1"/>
            <a:ext cx="431715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4"/>
          <p:cNvSpPr txBox="1">
            <a:spLocks noGrp="1"/>
          </p:cNvSpPr>
          <p:nvPr>
            <p:ph type="title"/>
          </p:nvPr>
        </p:nvSpPr>
        <p:spPr>
          <a:xfrm>
            <a:off x="4317150" y="450000"/>
            <a:ext cx="7426049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4"/>
          <p:cNvSpPr txBox="1">
            <a:spLocks noGrp="1"/>
          </p:cNvSpPr>
          <p:nvPr>
            <p:ph type="body" idx="1"/>
          </p:nvPr>
        </p:nvSpPr>
        <p:spPr>
          <a:xfrm>
            <a:off x="4317150" y="1454285"/>
            <a:ext cx="7426049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3020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marL="1371600" lvl="2" indent="-32385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4325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9" name="Google Shape;119;p34"/>
          <p:cNvCxnSpPr/>
          <p:nvPr/>
        </p:nvCxnSpPr>
        <p:spPr>
          <a:xfrm>
            <a:off x="4460728" y="1214306"/>
            <a:ext cx="630000" cy="0"/>
          </a:xfrm>
          <a:prstGeom prst="straightConnector1">
            <a:avLst/>
          </a:prstGeom>
          <a:noFill/>
          <a:ln w="5715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34"/>
          <p:cNvSpPr txBox="1">
            <a:spLocks noGrp="1"/>
          </p:cNvSpPr>
          <p:nvPr>
            <p:ph type="dt" idx="10"/>
          </p:nvPr>
        </p:nvSpPr>
        <p:spPr>
          <a:xfrm>
            <a:off x="9122624" y="6177600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4"/>
          <p:cNvSpPr txBox="1">
            <a:spLocks noGrp="1"/>
          </p:cNvSpPr>
          <p:nvPr>
            <p:ph type="ftr" idx="11"/>
          </p:nvPr>
        </p:nvSpPr>
        <p:spPr>
          <a:xfrm>
            <a:off x="4774351" y="6177600"/>
            <a:ext cx="43482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4"/>
          <p:cNvSpPr txBox="1">
            <a:spLocks noGrp="1"/>
          </p:cNvSpPr>
          <p:nvPr>
            <p:ph type="sldNum" idx="12"/>
          </p:nvPr>
        </p:nvSpPr>
        <p:spPr>
          <a:xfrm>
            <a:off x="4317150" y="617760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3" name="Google Shape;12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000" y="6302379"/>
            <a:ext cx="740625" cy="109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Visual straight (white)">
  <p:cSld name="Content - Visual straight (white)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6"/>
          <p:cNvPicPr preferRelativeResize="0"/>
          <p:nvPr/>
        </p:nvPicPr>
        <p:blipFill rotWithShape="1">
          <a:blip r:embed="rId2">
            <a:alphaModFix/>
          </a:blip>
          <a:srcRect l="-1" r="66456"/>
          <a:stretch/>
        </p:blipFill>
        <p:spPr>
          <a:xfrm>
            <a:off x="1" y="0"/>
            <a:ext cx="40895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6"/>
          <p:cNvSpPr txBox="1">
            <a:spLocks noGrp="1"/>
          </p:cNvSpPr>
          <p:nvPr>
            <p:ph type="title"/>
          </p:nvPr>
        </p:nvSpPr>
        <p:spPr>
          <a:xfrm>
            <a:off x="4317150" y="450000"/>
            <a:ext cx="7426049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6"/>
          <p:cNvSpPr txBox="1">
            <a:spLocks noGrp="1"/>
          </p:cNvSpPr>
          <p:nvPr>
            <p:ph type="body" idx="1"/>
          </p:nvPr>
        </p:nvSpPr>
        <p:spPr>
          <a:xfrm>
            <a:off x="4317150" y="1454284"/>
            <a:ext cx="7426049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3020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marL="1371600" lvl="2" indent="-32385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4325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9" name="Google Shape;139;p36"/>
          <p:cNvCxnSpPr/>
          <p:nvPr/>
        </p:nvCxnSpPr>
        <p:spPr>
          <a:xfrm>
            <a:off x="4460728" y="1214306"/>
            <a:ext cx="630000" cy="0"/>
          </a:xfrm>
          <a:prstGeom prst="straightConnector1">
            <a:avLst/>
          </a:prstGeom>
          <a:noFill/>
          <a:ln w="5715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" name="Google Shape;140;p36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ftr" idx="11"/>
          </p:nvPr>
        </p:nvSpPr>
        <p:spPr>
          <a:xfrm>
            <a:off x="4774351" y="6178962"/>
            <a:ext cx="43482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6"/>
          <p:cNvSpPr txBox="1">
            <a:spLocks noGrp="1"/>
          </p:cNvSpPr>
          <p:nvPr>
            <p:ph type="sldNum" idx="12"/>
          </p:nvPr>
        </p:nvSpPr>
        <p:spPr>
          <a:xfrm>
            <a:off x="4317150" y="6178962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3" name="Google Shape;14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000" y="6302378"/>
            <a:ext cx="740625" cy="109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450000" y="450000"/>
            <a:ext cx="11293200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icksand"/>
              <a:buNone/>
              <a:defRPr sz="33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450000" y="1454285"/>
            <a:ext cx="11293200" cy="446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" name="Google Shape;15;p2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510838" y="6009519"/>
            <a:ext cx="1231162" cy="43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0000" y="6304375"/>
            <a:ext cx="740625" cy="10999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1" r:id="rId8"/>
    <p:sldLayoutId id="2147483663" r:id="rId9"/>
    <p:sldLayoutId id="2147483665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tlOIHko8ySg?start=2&amp;feature=oemb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gDataRepublic/vantage-ai-rl-training-pt-2.git" TargetMode="Externa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psych209/Readings/SuttonBartoIPRLBook2ndEd.pdf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sites.google.com/view/deep-rl-bootcamp/lectures" TargetMode="External"/><Relationship Id="rId4" Type="http://schemas.openxmlformats.org/officeDocument/2006/relationships/hyperlink" Target="https://www.udemy.com/course/advanced-deep-qnetworks/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50000" y="1122363"/>
            <a:ext cx="11292000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Quicksand"/>
              <a:buNone/>
            </a:pPr>
            <a:r>
              <a:rPr lang="en-US" dirty="0"/>
              <a:t>Reinforcement Learning</a:t>
            </a:r>
            <a:endParaRPr dirty="0"/>
          </a:p>
        </p:txBody>
      </p:sp>
      <p:sp>
        <p:nvSpPr>
          <p:cNvPr id="202" name="Google Shape;202;p2"/>
          <p:cNvSpPr txBox="1">
            <a:spLocks noGrp="1"/>
          </p:cNvSpPr>
          <p:nvPr>
            <p:ph type="subTitle" idx="1"/>
          </p:nvPr>
        </p:nvSpPr>
        <p:spPr>
          <a:xfrm>
            <a:off x="450000" y="3730558"/>
            <a:ext cx="11292000" cy="152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Training Vantage AI</a:t>
            </a:r>
            <a:endParaRPr dirty="0"/>
          </a:p>
        </p:txBody>
      </p:sp>
      <p:sp>
        <p:nvSpPr>
          <p:cNvPr id="203" name="Google Shape;203;p2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04-11-2022</a:t>
            </a:r>
            <a:endParaRPr dirty="0"/>
          </a:p>
        </p:txBody>
      </p:sp>
      <p:sp>
        <p:nvSpPr>
          <p:cNvPr id="204" name="Google Shape;204;p2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Reinforcement Learning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72F3E7BB-E75F-BFC7-8949-9D544CF468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6" t="1809" r="11862" b="13279"/>
          <a:stretch/>
        </p:blipFill>
        <p:spPr bwMode="auto">
          <a:xfrm>
            <a:off x="2679595" y="1087162"/>
            <a:ext cx="6278138" cy="566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450000" y="450000"/>
            <a:ext cx="11293200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icksand"/>
              <a:buNone/>
            </a:pPr>
            <a:r>
              <a:rPr lang="en-US" dirty="0"/>
              <a:t>Exploit </a:t>
            </a:r>
            <a:r>
              <a:rPr lang="en-US" dirty="0">
                <a:sym typeface="Wingdings" pitchFamily="2" charset="2"/>
              </a:rPr>
              <a:t>or</a:t>
            </a:r>
            <a:r>
              <a:rPr lang="en-US" dirty="0"/>
              <a:t> Explore?</a:t>
            </a:r>
            <a:endParaRPr dirty="0"/>
          </a:p>
        </p:txBody>
      </p:sp>
      <p:sp>
        <p:nvSpPr>
          <p:cNvPr id="260" name="Google Shape;260;p9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9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0148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450000" y="450000"/>
            <a:ext cx="11293200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icksand"/>
              <a:buNone/>
            </a:pPr>
            <a:r>
              <a:rPr lang="en-US" dirty="0"/>
              <a:t>Reinforcement Learning Example</a:t>
            </a:r>
            <a:endParaRPr dirty="0"/>
          </a:p>
        </p:txBody>
      </p:sp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450000" y="1454285"/>
            <a:ext cx="5781467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Tic Tac Toe</a:t>
            </a:r>
          </a:p>
          <a:p>
            <a:pPr marL="114301" indent="0">
              <a:spcBef>
                <a:spcPts val="0"/>
              </a:spcBef>
              <a:buNone/>
            </a:pPr>
            <a:endParaRPr lang="en-US" dirty="0"/>
          </a:p>
          <a:p>
            <a:pPr marL="114301" indent="0">
              <a:spcBef>
                <a:spcPts val="0"/>
              </a:spcBef>
              <a:buNone/>
            </a:pPr>
            <a:r>
              <a:rPr lang="en-US" dirty="0"/>
              <a:t>Actions?</a:t>
            </a:r>
          </a:p>
          <a:p>
            <a:pPr marL="114301" indent="0">
              <a:spcBef>
                <a:spcPts val="0"/>
              </a:spcBef>
              <a:buNone/>
            </a:pPr>
            <a:r>
              <a:rPr lang="en-US" dirty="0"/>
              <a:t>State? </a:t>
            </a:r>
          </a:p>
          <a:p>
            <a:pPr marL="114301" indent="0">
              <a:spcBef>
                <a:spcPts val="0"/>
              </a:spcBef>
              <a:buNone/>
            </a:pPr>
            <a:r>
              <a:rPr lang="en-US" dirty="0"/>
              <a:t>Rewards?</a:t>
            </a:r>
          </a:p>
        </p:txBody>
      </p:sp>
      <p:sp>
        <p:nvSpPr>
          <p:cNvPr id="260" name="Google Shape;260;p9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9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pic>
        <p:nvPicPr>
          <p:cNvPr id="4" name="Picture 2" descr="How to use reinforcement learning to play tic-tac-toe | by Rickard Karlsson  | Towards Data Science">
            <a:extLst>
              <a:ext uri="{FF2B5EF4-FFF2-40B4-BE49-F238E27FC236}">
                <a16:creationId xmlns:a16="http://schemas.microsoft.com/office/drawing/2014/main" id="{56613C15-7BCA-6AB5-A57C-0FACB6E71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2"/>
          <a:stretch/>
        </p:blipFill>
        <p:spPr bwMode="auto">
          <a:xfrm>
            <a:off x="4921645" y="2669293"/>
            <a:ext cx="3036499" cy="309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C885EF-6D1C-C927-2C26-9A2DFF44CA77}"/>
              </a:ext>
            </a:extLst>
          </p:cNvPr>
          <p:cNvSpPr txBox="1"/>
          <p:nvPr/>
        </p:nvSpPr>
        <p:spPr>
          <a:xfrm>
            <a:off x="5613244" y="2183791"/>
            <a:ext cx="20236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[cross, empty, empty, circle, cross, empty, circle, empty, empty]</a:t>
            </a:r>
            <a:endParaRPr lang="en-NL" dirty="0"/>
          </a:p>
        </p:txBody>
      </p:sp>
      <p:pic>
        <p:nvPicPr>
          <p:cNvPr id="3" name="Picture 2" descr="How to use reinforcement learning to play tic-tac-toe | by Rickard Karlsson  | Towards Data Science">
            <a:extLst>
              <a:ext uri="{FF2B5EF4-FFF2-40B4-BE49-F238E27FC236}">
                <a16:creationId xmlns:a16="http://schemas.microsoft.com/office/drawing/2014/main" id="{53637B7D-6B4F-E19E-C85B-DF1C3C8AD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18"/>
          <a:stretch/>
        </p:blipFill>
        <p:spPr bwMode="auto">
          <a:xfrm>
            <a:off x="7845361" y="2686177"/>
            <a:ext cx="3644359" cy="309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65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B85B071F-F48F-148A-A604-9D6346F56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21" y="1979338"/>
            <a:ext cx="4000403" cy="4008896"/>
          </a:xfrm>
          <a:prstGeom prst="rect">
            <a:avLst/>
          </a:prstGeom>
        </p:spPr>
      </p:pic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450000" y="450000"/>
            <a:ext cx="11293200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icksand"/>
              <a:buNone/>
            </a:pPr>
            <a:r>
              <a:rPr lang="en-US" dirty="0"/>
              <a:t>Snake RL Agent</a:t>
            </a:r>
            <a:endParaRPr dirty="0"/>
          </a:p>
        </p:txBody>
      </p:sp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450000" y="1454285"/>
            <a:ext cx="5781467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1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260" name="Google Shape;260;p9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9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2" name="Oval Callout 3">
            <a:extLst>
              <a:ext uri="{FF2B5EF4-FFF2-40B4-BE49-F238E27FC236}">
                <a16:creationId xmlns:a16="http://schemas.microsoft.com/office/drawing/2014/main" id="{B7E9E53F-2CF7-6415-6838-1039438722EA}"/>
              </a:ext>
            </a:extLst>
          </p:cNvPr>
          <p:cNvSpPr/>
          <p:nvPr/>
        </p:nvSpPr>
        <p:spPr>
          <a:xfrm>
            <a:off x="1130057" y="2334491"/>
            <a:ext cx="4776162" cy="2189018"/>
          </a:xfrm>
          <a:prstGeom prst="wedgeEllipseCallout">
            <a:avLst>
              <a:gd name="adj1" fmla="val -33095"/>
              <a:gd name="adj2" fmla="val 65403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B5B7CC-F850-7B83-C3AE-86F30EEA9F99}"/>
              </a:ext>
            </a:extLst>
          </p:cNvPr>
          <p:cNvSpPr txBox="1">
            <a:spLocks/>
          </p:cNvSpPr>
          <p:nvPr/>
        </p:nvSpPr>
        <p:spPr>
          <a:xfrm>
            <a:off x="1341863" y="2690583"/>
            <a:ext cx="4296937" cy="167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How would you define actions, rewards and state for the game Snake?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629B7-15F6-37D5-3DBD-C80437934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821" y="76475"/>
            <a:ext cx="4151879" cy="67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"/>
          <p:cNvSpPr txBox="1">
            <a:spLocks noGrp="1"/>
          </p:cNvSpPr>
          <p:nvPr>
            <p:ph type="ctrTitle"/>
          </p:nvPr>
        </p:nvSpPr>
        <p:spPr>
          <a:xfrm>
            <a:off x="450000" y="1122363"/>
            <a:ext cx="11292000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Quicksand"/>
              <a:buNone/>
            </a:pPr>
            <a:r>
              <a:rPr lang="en-US" dirty="0"/>
              <a:t>Snake Demo</a:t>
            </a:r>
            <a:endParaRPr dirty="0"/>
          </a:p>
        </p:txBody>
      </p:sp>
      <p:sp>
        <p:nvSpPr>
          <p:cNvPr id="226" name="Google Shape;226;p5"/>
          <p:cNvSpPr txBox="1">
            <a:spLocks noGrp="1"/>
          </p:cNvSpPr>
          <p:nvPr>
            <p:ph type="subTitle" idx="1"/>
          </p:nvPr>
        </p:nvSpPr>
        <p:spPr>
          <a:xfrm>
            <a:off x="450000" y="3730558"/>
            <a:ext cx="11292000" cy="152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/>
          </a:p>
        </p:txBody>
      </p:sp>
      <p:sp>
        <p:nvSpPr>
          <p:cNvPr id="227" name="Google Shape;227;p5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picture containing chart&#10;&#10;Description automatically generated">
            <a:extLst>
              <a:ext uri="{FF2B5EF4-FFF2-40B4-BE49-F238E27FC236}">
                <a16:creationId xmlns:a16="http://schemas.microsoft.com/office/drawing/2014/main" id="{E86840E9-820C-3D2E-7FA5-F8F8A65C5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196" y="1683452"/>
            <a:ext cx="4085537" cy="4094211"/>
          </a:xfrm>
          <a:prstGeom prst="rect">
            <a:avLst/>
          </a:prstGeom>
        </p:spPr>
      </p:pic>
      <p:sp>
        <p:nvSpPr>
          <p:cNvPr id="3" name="Oval Callout 3">
            <a:extLst>
              <a:ext uri="{FF2B5EF4-FFF2-40B4-BE49-F238E27FC236}">
                <a16:creationId xmlns:a16="http://schemas.microsoft.com/office/drawing/2014/main" id="{CD091687-8681-D410-CC51-03DC05529A41}"/>
              </a:ext>
            </a:extLst>
          </p:cNvPr>
          <p:cNvSpPr/>
          <p:nvPr/>
        </p:nvSpPr>
        <p:spPr>
          <a:xfrm>
            <a:off x="2147411" y="3845567"/>
            <a:ext cx="4691493" cy="1799013"/>
          </a:xfrm>
          <a:prstGeom prst="wedgeEllipseCallout">
            <a:avLst>
              <a:gd name="adj1" fmla="val -33095"/>
              <a:gd name="adj2" fmla="val 6540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A3F9EB-DB8B-55F1-C056-2A81B24CD66C}"/>
              </a:ext>
            </a:extLst>
          </p:cNvPr>
          <p:cNvSpPr txBox="1">
            <a:spLocks/>
          </p:cNvSpPr>
          <p:nvPr/>
        </p:nvSpPr>
        <p:spPr>
          <a:xfrm>
            <a:off x="2344688" y="4075987"/>
            <a:ext cx="4296937" cy="167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How many games does the agent need to learn how to play the game?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450000" y="450000"/>
            <a:ext cx="11293200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icksand"/>
              <a:buNone/>
            </a:pPr>
            <a:r>
              <a:rPr lang="en-US" dirty="0"/>
              <a:t>Snake Take Aways</a:t>
            </a:r>
            <a:endParaRPr dirty="0"/>
          </a:p>
        </p:txBody>
      </p:sp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450000" y="1454285"/>
            <a:ext cx="5923640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Importance of the state space</a:t>
            </a:r>
          </a:p>
          <a:p>
            <a:pPr marL="400051" indent="-285750">
              <a:spcBef>
                <a:spcPts val="0"/>
              </a:spcBef>
            </a:pPr>
            <a:r>
              <a:rPr lang="en-US" dirty="0"/>
              <a:t>Drawback of coordinates</a:t>
            </a:r>
          </a:p>
          <a:p>
            <a:pPr marL="400051" indent="-285750">
              <a:spcBef>
                <a:spcPts val="0"/>
              </a:spcBef>
            </a:pPr>
            <a:r>
              <a:rPr lang="en-US" dirty="0"/>
              <a:t>Will the agent learn how to play perfectly with this state space?</a:t>
            </a:r>
          </a:p>
          <a:p>
            <a:pPr marL="114301" indent="0">
              <a:spcBef>
                <a:spcPts val="0"/>
              </a:spcBef>
              <a:buNone/>
            </a:pPr>
            <a:endParaRPr lang="en-US" b="1" dirty="0"/>
          </a:p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Bloopers</a:t>
            </a:r>
          </a:p>
          <a:p>
            <a:pPr marL="400051" indent="-285750">
              <a:spcBef>
                <a:spcPts val="0"/>
              </a:spcBef>
            </a:pPr>
            <a:r>
              <a:rPr lang="en-US" dirty="0"/>
              <a:t>Reward 1 for every timestep</a:t>
            </a:r>
          </a:p>
          <a:p>
            <a:pPr marL="400051" indent="-285750">
              <a:spcBef>
                <a:spcPts val="0"/>
              </a:spcBef>
            </a:pPr>
            <a:r>
              <a:rPr lang="en-US" dirty="0"/>
              <a:t>Reward -1 for every timestep</a:t>
            </a:r>
          </a:p>
          <a:p>
            <a:pPr marL="400051" indent="-285750">
              <a:spcBef>
                <a:spcPts val="0"/>
              </a:spcBef>
            </a:pPr>
            <a:endParaRPr lang="en-US" dirty="0"/>
          </a:p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A small neural network is enough (3 hidden layers, 128 neurons)</a:t>
            </a:r>
          </a:p>
          <a:p>
            <a:pPr marL="114301" indent="0">
              <a:spcBef>
                <a:spcPts val="0"/>
              </a:spcBef>
              <a:buNone/>
            </a:pPr>
            <a:endParaRPr lang="en-US" dirty="0"/>
          </a:p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Experience replay helped (a lot)</a:t>
            </a:r>
          </a:p>
        </p:txBody>
      </p:sp>
      <p:sp>
        <p:nvSpPr>
          <p:cNvPr id="260" name="Google Shape;260;p9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9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67707A2-7B8B-DFB7-832A-6F27328A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913" y="1060865"/>
            <a:ext cx="4756087" cy="473627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969D09C-00E8-0953-B7FB-CCAE66405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713" y="1060865"/>
            <a:ext cx="4756087" cy="4736270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D3D61D-18A7-5956-6493-B9780C3CD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513" y="1060864"/>
            <a:ext cx="4736271" cy="473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48FD-64A9-8B32-33D4-4D39DE10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Reinforcement Learning Challenges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96092-AABE-8F33-FC6E-44997A35D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RL needs MANY samples: problem in real life</a:t>
            </a:r>
          </a:p>
          <a:p>
            <a:r>
              <a:rPr lang="en-NL" dirty="0"/>
              <a:t>RL gets beaten </a:t>
            </a:r>
            <a:r>
              <a:rPr lang="en-NL" dirty="0">
                <a:sym typeface="Wingdings" pitchFamily="2" charset="2"/>
              </a:rPr>
              <a:t>by other methods</a:t>
            </a:r>
          </a:p>
          <a:p>
            <a:r>
              <a:rPr lang="en-NL" dirty="0"/>
              <a:t>Rewards: shaped and delayed</a:t>
            </a:r>
          </a:p>
          <a:p>
            <a:r>
              <a:rPr lang="en-NL" dirty="0"/>
              <a:t>Inpredictable behaviour</a:t>
            </a:r>
          </a:p>
          <a:p>
            <a:r>
              <a:rPr lang="en-NL" dirty="0"/>
              <a:t>Generalization issues</a:t>
            </a:r>
          </a:p>
          <a:p>
            <a:r>
              <a:rPr lang="en-NL" dirty="0"/>
              <a:t>Noisy and unstable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92F37-B0E9-3098-DB56-A617B0487C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15B207-FCE9-D67B-C0F1-8AB6FC39A26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NL" i="1" dirty="0"/>
              <a:t>“</a:t>
            </a:r>
            <a:r>
              <a:rPr lang="en-GB" i="1" dirty="0"/>
              <a:t>Whenever someone asks me if reinforcement learning can solve their problem, I tell them it can’t. I think this is right at least 70% of the time.</a:t>
            </a:r>
            <a:r>
              <a:rPr lang="en-NL" i="1" dirty="0"/>
              <a:t>” – Alexander Irpan</a:t>
            </a:r>
          </a:p>
        </p:txBody>
      </p:sp>
    </p:spTree>
    <p:extLst>
      <p:ext uri="{BB962C8B-B14F-4D97-AF65-F5344CB8AC3E}">
        <p14:creationId xmlns:p14="http://schemas.microsoft.com/office/powerpoint/2010/main" val="1459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145EC1-8D85-16FB-2836-4FF4D0F07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pic>
        <p:nvPicPr>
          <p:cNvPr id="3" name="Online Media 5" descr="CoastRunners 7">
            <a:hlinkClick r:id="" action="ppaction://media"/>
            <a:extLst>
              <a:ext uri="{FF2B5EF4-FFF2-40B4-BE49-F238E27FC236}">
                <a16:creationId xmlns:a16="http://schemas.microsoft.com/office/drawing/2014/main" id="{F72D4E4E-EED6-777E-669E-5419DD47B98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30338" y="364001"/>
            <a:ext cx="8173329" cy="612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8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450000" y="450000"/>
            <a:ext cx="11293200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icksand"/>
              <a:buNone/>
            </a:pPr>
            <a:r>
              <a:rPr lang="en-US" dirty="0"/>
              <a:t>Reinforcement Learning Use Cases</a:t>
            </a:r>
            <a:endParaRPr dirty="0"/>
          </a:p>
        </p:txBody>
      </p:sp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450000" y="1454285"/>
            <a:ext cx="11293200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1" indent="0">
              <a:spcBef>
                <a:spcPts val="0"/>
              </a:spcBef>
              <a:buNone/>
            </a:pPr>
            <a:endParaRPr lang="en-US" b="1" dirty="0"/>
          </a:p>
        </p:txBody>
      </p:sp>
      <p:sp>
        <p:nvSpPr>
          <p:cNvPr id="260" name="Google Shape;260;p9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9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07CB24B1-028F-743F-8BFB-5EE7E7E52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62" y="1035593"/>
            <a:ext cx="7184071" cy="5576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A894BE-2E21-B141-28EC-8A94C531E1C9}"/>
              </a:ext>
            </a:extLst>
          </p:cNvPr>
          <p:cNvSpPr txBox="1"/>
          <p:nvPr/>
        </p:nvSpPr>
        <p:spPr>
          <a:xfrm>
            <a:off x="6787894" y="6544085"/>
            <a:ext cx="645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https://www.v7labs.com/blog/reinforcement-learning-applications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98961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"/>
          <p:cNvSpPr txBox="1">
            <a:spLocks noGrp="1"/>
          </p:cNvSpPr>
          <p:nvPr>
            <p:ph type="ctrTitle"/>
          </p:nvPr>
        </p:nvSpPr>
        <p:spPr>
          <a:xfrm>
            <a:off x="314198" y="1136378"/>
            <a:ext cx="11292000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Basic Reinforcement Learning Systems</a:t>
            </a:r>
          </a:p>
        </p:txBody>
      </p:sp>
      <p:sp>
        <p:nvSpPr>
          <p:cNvPr id="218" name="Google Shape;218;p4"/>
          <p:cNvSpPr txBox="1">
            <a:spLocks noGrp="1"/>
          </p:cNvSpPr>
          <p:nvPr>
            <p:ph type="subTitle" idx="1"/>
          </p:nvPr>
        </p:nvSpPr>
        <p:spPr>
          <a:xfrm>
            <a:off x="450000" y="3730558"/>
            <a:ext cx="11292000" cy="152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Multi-armed bandits, Markov decision processes and Q-Learning</a:t>
            </a:r>
            <a:endParaRPr dirty="0"/>
          </a:p>
        </p:txBody>
      </p:sp>
      <p:sp>
        <p:nvSpPr>
          <p:cNvPr id="219" name="Google Shape;219;p4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484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"/>
          <p:cNvSpPr txBox="1">
            <a:spLocks noGrp="1"/>
          </p:cNvSpPr>
          <p:nvPr>
            <p:ph type="ctrTitle"/>
          </p:nvPr>
        </p:nvSpPr>
        <p:spPr>
          <a:xfrm>
            <a:off x="450000" y="1122363"/>
            <a:ext cx="11292000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Quicksand"/>
              <a:buNone/>
            </a:pPr>
            <a:r>
              <a:rPr lang="en-US" dirty="0"/>
              <a:t>Multi-Armed Bandit Problems</a:t>
            </a:r>
            <a:endParaRPr dirty="0"/>
          </a:p>
        </p:txBody>
      </p:sp>
      <p:sp>
        <p:nvSpPr>
          <p:cNvPr id="234" name="Google Shape;234;p6"/>
          <p:cNvSpPr txBox="1">
            <a:spLocks noGrp="1"/>
          </p:cNvSpPr>
          <p:nvPr>
            <p:ph type="subTitle" idx="1"/>
          </p:nvPr>
        </p:nvSpPr>
        <p:spPr>
          <a:xfrm>
            <a:off x="450000" y="3730558"/>
            <a:ext cx="11292000" cy="152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The easiest (?) RL systems, but still useful</a:t>
            </a:r>
            <a:endParaRPr dirty="0"/>
          </a:p>
        </p:txBody>
      </p:sp>
      <p:sp>
        <p:nvSpPr>
          <p:cNvPr id="235" name="Google Shape;235;p6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6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" name="Google Shape;237;p6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pic>
        <p:nvPicPr>
          <p:cNvPr id="15362" name="Picture 2" descr="Guide to Multi-Arm Bandits: What is it, and why you probably shouldn't use  it. | by Graham McNicoll | GrowthBook | Medium">
            <a:extLst>
              <a:ext uri="{FF2B5EF4-FFF2-40B4-BE49-F238E27FC236}">
                <a16:creationId xmlns:a16="http://schemas.microsoft.com/office/drawing/2014/main" id="{903CEB3F-F827-CECF-19D1-614DFD22E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71" y="1209963"/>
            <a:ext cx="5031871" cy="443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151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"/>
          <p:cNvSpPr txBox="1">
            <a:spLocks noGrp="1"/>
          </p:cNvSpPr>
          <p:nvPr>
            <p:ph type="title"/>
          </p:nvPr>
        </p:nvSpPr>
        <p:spPr>
          <a:xfrm>
            <a:off x="450000" y="450000"/>
            <a:ext cx="11293200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icksand"/>
              <a:buNone/>
            </a:pPr>
            <a:r>
              <a:rPr lang="en-US" dirty="0"/>
              <a:t>Exciting field…</a:t>
            </a:r>
            <a:endParaRPr dirty="0"/>
          </a:p>
        </p:txBody>
      </p:sp>
      <p:sp>
        <p:nvSpPr>
          <p:cNvPr id="250" name="Google Shape;250;p8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8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8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pic>
        <p:nvPicPr>
          <p:cNvPr id="2" name="Picture 2" descr="Robotics: What Are Robots? Robotics Definition &amp; Uses. | Built In">
            <a:extLst>
              <a:ext uri="{FF2B5EF4-FFF2-40B4-BE49-F238E27FC236}">
                <a16:creationId xmlns:a16="http://schemas.microsoft.com/office/drawing/2014/main" id="{B213F2C1-940A-C046-00BA-C9B05ACE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47411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lphaGo: its creator on the computer that learns by thinking | Artificial  intelligence (AI) | The Guardian">
            <a:extLst>
              <a:ext uri="{FF2B5EF4-FFF2-40B4-BE49-F238E27FC236}">
                <a16:creationId xmlns:a16="http://schemas.microsoft.com/office/drawing/2014/main" id="{5C290317-023A-B09B-9F67-E0D694E9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3" y="617741"/>
            <a:ext cx="4972051" cy="298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tari - DQN reinforcement learning experiments - YouTube">
            <a:extLst>
              <a:ext uri="{FF2B5EF4-FFF2-40B4-BE49-F238E27FC236}">
                <a16:creationId xmlns:a16="http://schemas.microsoft.com/office/drawing/2014/main" id="{63D2ED77-67D6-E7AD-A695-8E5883276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22" y="3903779"/>
            <a:ext cx="3423353" cy="192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New Smart Thermostat Algorithm Can Learn Optimal Temperature Thresholds  Within a Week">
            <a:extLst>
              <a:ext uri="{FF2B5EF4-FFF2-40B4-BE49-F238E27FC236}">
                <a16:creationId xmlns:a16="http://schemas.microsoft.com/office/drawing/2014/main" id="{8769F414-A8D4-5E02-300A-5F1D81998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4" y="3668440"/>
            <a:ext cx="3799530" cy="29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A Basic Guide To Stock Trading - Entrepreneurs Box">
            <a:extLst>
              <a:ext uri="{FF2B5EF4-FFF2-40B4-BE49-F238E27FC236}">
                <a16:creationId xmlns:a16="http://schemas.microsoft.com/office/drawing/2014/main" id="{D7DC58DC-66CD-33F6-CCB3-E5CACB35D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548" y="3660283"/>
            <a:ext cx="3687760" cy="245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450000" y="450000"/>
            <a:ext cx="11293200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icksand"/>
              <a:buNone/>
            </a:pPr>
            <a:r>
              <a:rPr lang="en-US" dirty="0"/>
              <a:t>What are Multi-Armed Bandits?</a:t>
            </a:r>
            <a:endParaRPr dirty="0"/>
          </a:p>
        </p:txBody>
      </p:sp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450000" y="1454285"/>
            <a:ext cx="4980982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NL" dirty="0"/>
              <a:t>For every timestep, select the ‘best’ action</a:t>
            </a:r>
          </a:p>
          <a:p>
            <a:pPr marL="114300" indent="0">
              <a:buNone/>
            </a:pPr>
            <a:r>
              <a:rPr lang="en-NL" dirty="0"/>
              <a:t>Maximize </a:t>
            </a:r>
            <a:r>
              <a:rPr lang="en-NL" b="1" dirty="0"/>
              <a:t>return</a:t>
            </a:r>
            <a:r>
              <a:rPr lang="en-NL" dirty="0"/>
              <a:t>, minimize </a:t>
            </a:r>
            <a:r>
              <a:rPr lang="en-NL" b="1" dirty="0"/>
              <a:t>regret</a:t>
            </a:r>
          </a:p>
          <a:p>
            <a:pPr marL="114300" indent="0">
              <a:buNone/>
            </a:pPr>
            <a:r>
              <a:rPr lang="en-NL" dirty="0"/>
              <a:t>Acquire knowledge</a:t>
            </a:r>
          </a:p>
          <a:p>
            <a:pPr marL="114300" indent="0">
              <a:buNone/>
            </a:pPr>
            <a:r>
              <a:rPr lang="en-NL" b="1" dirty="0"/>
              <a:t>Explore</a:t>
            </a:r>
            <a:r>
              <a:rPr lang="en-NL" dirty="0"/>
              <a:t> and </a:t>
            </a:r>
            <a:r>
              <a:rPr lang="en-NL" b="1" dirty="0"/>
              <a:t>exploit</a:t>
            </a:r>
          </a:p>
          <a:p>
            <a:pPr marL="114300" indent="0">
              <a:buNone/>
            </a:pPr>
            <a:r>
              <a:rPr lang="en-NL" dirty="0"/>
              <a:t>Learn a policy </a:t>
            </a:r>
          </a:p>
          <a:p>
            <a:endParaRPr lang="en-NL" b="1" dirty="0"/>
          </a:p>
          <a:p>
            <a:pPr marL="114301" indent="0">
              <a:spcBef>
                <a:spcPts val="0"/>
              </a:spcBef>
              <a:buNone/>
            </a:pPr>
            <a:endParaRPr lang="en-US" b="1" dirty="0"/>
          </a:p>
          <a:p>
            <a:pPr marL="114301" indent="0">
              <a:spcBef>
                <a:spcPts val="0"/>
              </a:spcBef>
              <a:buNone/>
            </a:pPr>
            <a:endParaRPr lang="en-US" b="1" dirty="0"/>
          </a:p>
          <a:p>
            <a:pPr marL="114301" indent="0">
              <a:spcBef>
                <a:spcPts val="0"/>
              </a:spcBef>
              <a:buNone/>
            </a:pPr>
            <a:endParaRPr lang="en-US" b="1" dirty="0"/>
          </a:p>
          <a:p>
            <a:pPr marL="114301" indent="0">
              <a:spcBef>
                <a:spcPts val="0"/>
              </a:spcBef>
              <a:buNone/>
            </a:pPr>
            <a:endParaRPr lang="en-US" b="1" dirty="0"/>
          </a:p>
        </p:txBody>
      </p:sp>
      <p:sp>
        <p:nvSpPr>
          <p:cNvPr id="260" name="Google Shape;260;p9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9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EC6316B-C1EB-E268-CD2A-15740D9FE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114" y="1751073"/>
            <a:ext cx="4980982" cy="380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07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450000" y="450000"/>
            <a:ext cx="11293200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icksand"/>
              <a:buNone/>
            </a:pPr>
            <a:r>
              <a:rPr lang="en-US" dirty="0"/>
              <a:t>Multi-Armed Bandits Example</a:t>
            </a:r>
            <a:endParaRPr dirty="0"/>
          </a:p>
        </p:txBody>
      </p:sp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450000" y="1454285"/>
            <a:ext cx="4980982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Probabilities for the slot machines</a:t>
            </a:r>
          </a:p>
        </p:txBody>
      </p:sp>
      <p:sp>
        <p:nvSpPr>
          <p:cNvPr id="260" name="Google Shape;260;p9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9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pic>
        <p:nvPicPr>
          <p:cNvPr id="17410" name="Picture 2" descr="Slot machine - Free gaming icons">
            <a:extLst>
              <a:ext uri="{FF2B5EF4-FFF2-40B4-BE49-F238E27FC236}">
                <a16:creationId xmlns:a16="http://schemas.microsoft.com/office/drawing/2014/main" id="{E8125663-ED46-F85D-B433-7BEBF83C9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47" y="2274221"/>
            <a:ext cx="2062018" cy="206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lot machine - Free gaming icons">
            <a:extLst>
              <a:ext uri="{FF2B5EF4-FFF2-40B4-BE49-F238E27FC236}">
                <a16:creationId xmlns:a16="http://schemas.microsoft.com/office/drawing/2014/main" id="{B0286A88-F6B7-7395-3868-1FE270A7F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480" y="2281382"/>
            <a:ext cx="2062018" cy="206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lot machine - Free gaming icons">
            <a:extLst>
              <a:ext uri="{FF2B5EF4-FFF2-40B4-BE49-F238E27FC236}">
                <a16:creationId xmlns:a16="http://schemas.microsoft.com/office/drawing/2014/main" id="{59FBCE7E-03FB-7473-52B0-EBDC1F9E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555" y="2281382"/>
            <a:ext cx="2062018" cy="206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lot machine - Free gaming icons">
            <a:extLst>
              <a:ext uri="{FF2B5EF4-FFF2-40B4-BE49-F238E27FC236}">
                <a16:creationId xmlns:a16="http://schemas.microsoft.com/office/drawing/2014/main" id="{8EB7D343-7B4D-822C-2A16-C43BD3732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51" y="2274221"/>
            <a:ext cx="2062018" cy="206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B5333-726C-5CCA-381F-2199C6D08FBB}"/>
              </a:ext>
            </a:extLst>
          </p:cNvPr>
          <p:cNvSpPr txBox="1"/>
          <p:nvPr/>
        </p:nvSpPr>
        <p:spPr>
          <a:xfrm>
            <a:off x="1576856" y="436441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800" b="1" dirty="0"/>
              <a:t>0.20</a:t>
            </a:r>
            <a:endParaRPr lang="en-NL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DA922-CBD6-CF45-F0BF-49EE1E724CAD}"/>
              </a:ext>
            </a:extLst>
          </p:cNvPr>
          <p:cNvSpPr txBox="1"/>
          <p:nvPr/>
        </p:nvSpPr>
        <p:spPr>
          <a:xfrm>
            <a:off x="4157960" y="436441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800" b="1" dirty="0">
                <a:solidFill>
                  <a:schemeClr val="accent2"/>
                </a:solidFill>
              </a:rPr>
              <a:t>0.31</a:t>
            </a:r>
            <a:endParaRPr lang="en-NL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CE671-71E4-80A2-7A0F-C3BC523550E8}"/>
              </a:ext>
            </a:extLst>
          </p:cNvPr>
          <p:cNvSpPr txBox="1"/>
          <p:nvPr/>
        </p:nvSpPr>
        <p:spPr>
          <a:xfrm>
            <a:off x="8992764" y="437664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800" b="1" dirty="0">
                <a:solidFill>
                  <a:schemeClr val="accent6"/>
                </a:solidFill>
              </a:rPr>
              <a:t>0.35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A8165-C3AB-BE60-285B-4150CB5802DC}"/>
              </a:ext>
            </a:extLst>
          </p:cNvPr>
          <p:cNvSpPr txBox="1"/>
          <p:nvPr/>
        </p:nvSpPr>
        <p:spPr>
          <a:xfrm>
            <a:off x="6679355" y="437664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800" b="1" dirty="0">
                <a:solidFill>
                  <a:schemeClr val="accent4"/>
                </a:solidFill>
              </a:rPr>
              <a:t>0.12</a:t>
            </a:r>
            <a:endParaRPr lang="en-NL" b="1" dirty="0">
              <a:solidFill>
                <a:schemeClr val="accent4"/>
              </a:solidFill>
            </a:endParaRPr>
          </a:p>
        </p:txBody>
      </p:sp>
      <p:sp>
        <p:nvSpPr>
          <p:cNvPr id="9" name="Google Shape;258;p9">
            <a:extLst>
              <a:ext uri="{FF2B5EF4-FFF2-40B4-BE49-F238E27FC236}">
                <a16:creationId xmlns:a16="http://schemas.microsoft.com/office/drawing/2014/main" id="{4DC2CA13-D169-D521-615D-E8882EBCDB90}"/>
              </a:ext>
            </a:extLst>
          </p:cNvPr>
          <p:cNvSpPr txBox="1">
            <a:spLocks/>
          </p:cNvSpPr>
          <p:nvPr/>
        </p:nvSpPr>
        <p:spPr>
          <a:xfrm>
            <a:off x="2411806" y="5363280"/>
            <a:ext cx="8136788" cy="54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1" indent="0">
              <a:spcBef>
                <a:spcPts val="0"/>
              </a:spcBef>
              <a:buFont typeface="Arial"/>
              <a:buNone/>
            </a:pPr>
            <a:r>
              <a:rPr lang="en-US" b="1" dirty="0"/>
              <a:t>The optimal action is the action with the highest probability </a:t>
            </a:r>
          </a:p>
        </p:txBody>
      </p:sp>
    </p:spTree>
    <p:extLst>
      <p:ext uri="{BB962C8B-B14F-4D97-AF65-F5344CB8AC3E}">
        <p14:creationId xmlns:p14="http://schemas.microsoft.com/office/powerpoint/2010/main" val="420425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450000" y="450000"/>
            <a:ext cx="11293200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icksand"/>
              <a:buNone/>
            </a:pPr>
            <a:r>
              <a:rPr lang="en-US" dirty="0"/>
              <a:t>Action-Value Function &amp; Regret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Google Shape;258;p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0000" y="1454285"/>
                <a:ext cx="10953002" cy="1213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114301" indent="0">
                  <a:spcBef>
                    <a:spcPts val="0"/>
                  </a:spcBef>
                  <a:buNone/>
                </a:pPr>
                <a:r>
                  <a:rPr lang="en-US" dirty="0">
                    <a:latin typeface="+mj-lt"/>
                  </a:rPr>
                  <a:t>Success probabilities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machines: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114301" indent="0">
                  <a:spcBef>
                    <a:spcPts val="0"/>
                  </a:spcBef>
                  <a:buNone/>
                </a:pPr>
                <a:r>
                  <a:rPr lang="en-US" dirty="0">
                    <a:latin typeface="+mj-lt"/>
                  </a:rPr>
                  <a:t>Value of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i="1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is equal to the </a:t>
                </a:r>
                <a:r>
                  <a:rPr lang="en-US" b="1" dirty="0">
                    <a:latin typeface="+mj-lt"/>
                  </a:rPr>
                  <a:t>expected reward</a:t>
                </a:r>
                <a:r>
                  <a:rPr lang="en-US" dirty="0">
                    <a:latin typeface="+mj-lt"/>
                  </a:rPr>
                  <a:t>.</a:t>
                </a:r>
                <a:endParaRPr lang="en-US" b="0" dirty="0">
                  <a:latin typeface="+mj-lt"/>
                </a:endParaRPr>
              </a:p>
              <a:p>
                <a:pPr marL="114301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1" indent="0">
                  <a:spcBef>
                    <a:spcPts val="0"/>
                  </a:spcBef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8" name="Google Shape;258;p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0000" y="1454285"/>
                <a:ext cx="10953002" cy="1213499"/>
              </a:xfrm>
              <a:prstGeom prst="rect">
                <a:avLst/>
              </a:prstGeom>
              <a:blipFill>
                <a:blip r:embed="rId3"/>
                <a:stretch>
                  <a:fillRect t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Google Shape;260;p9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9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pic>
        <p:nvPicPr>
          <p:cNvPr id="20482" name="Picture 2" descr="Multi Armed Bandit Problem &amp; Its Implementation in Python">
            <a:extLst>
              <a:ext uri="{FF2B5EF4-FFF2-40B4-BE49-F238E27FC236}">
                <a16:creationId xmlns:a16="http://schemas.microsoft.com/office/drawing/2014/main" id="{BCC27516-1882-B2B1-6C44-1CD5E36E1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42" y="2799923"/>
            <a:ext cx="5414088" cy="324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Multi Armed Bandit Problem &amp; Its Implementation in Python">
            <a:extLst>
              <a:ext uri="{FF2B5EF4-FFF2-40B4-BE49-F238E27FC236}">
                <a16:creationId xmlns:a16="http://schemas.microsoft.com/office/drawing/2014/main" id="{1D3124E2-BB77-B6C1-A278-15E9F650E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268" y="2799922"/>
            <a:ext cx="5307002" cy="32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813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CE2E3E-7FA3-9B4D-1562-6BB067F9C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694539E-E8CF-9859-07EA-D3D827CC1063}"/>
              </a:ext>
            </a:extLst>
          </p:cNvPr>
          <p:cNvGrpSpPr/>
          <p:nvPr/>
        </p:nvGrpSpPr>
        <p:grpSpPr>
          <a:xfrm>
            <a:off x="4784207" y="1087162"/>
            <a:ext cx="6957793" cy="4618260"/>
            <a:chOff x="3794623" y="857623"/>
            <a:chExt cx="6957793" cy="4618260"/>
          </a:xfrm>
        </p:grpSpPr>
        <p:pic>
          <p:nvPicPr>
            <p:cNvPr id="5" name="Picture 2" descr="Slot machine - Free gaming icons">
              <a:extLst>
                <a:ext uri="{FF2B5EF4-FFF2-40B4-BE49-F238E27FC236}">
                  <a16:creationId xmlns:a16="http://schemas.microsoft.com/office/drawing/2014/main" id="{FDDB147B-7F2F-49F3-BD94-1A395247A5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4623" y="3846330"/>
              <a:ext cx="1192825" cy="1192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Slot machine - Free gaming icons">
              <a:extLst>
                <a:ext uri="{FF2B5EF4-FFF2-40B4-BE49-F238E27FC236}">
                  <a16:creationId xmlns:a16="http://schemas.microsoft.com/office/drawing/2014/main" id="{98DC7C5A-D3EC-6856-C434-A6BAEB64AB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5173" y="3846330"/>
              <a:ext cx="1192825" cy="1192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Slot machine - Free gaming icons">
              <a:extLst>
                <a:ext uri="{FF2B5EF4-FFF2-40B4-BE49-F238E27FC236}">
                  <a16:creationId xmlns:a16="http://schemas.microsoft.com/office/drawing/2014/main" id="{1F9F7E09-EC8E-91D1-CAE1-DB20415DAF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4898" y="3846330"/>
              <a:ext cx="1192825" cy="1192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5DF56A-4126-9C0B-6813-7AA91250FAD1}"/>
                </a:ext>
              </a:extLst>
            </p:cNvPr>
            <p:cNvSpPr txBox="1"/>
            <p:nvPr/>
          </p:nvSpPr>
          <p:spPr>
            <a:xfrm>
              <a:off x="4005150" y="5039155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800" b="1" dirty="0"/>
                <a:t>0.16</a:t>
              </a:r>
              <a:endParaRPr lang="en-NL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BDE0DB-AA48-7D68-0563-E91D07E824FD}"/>
                </a:ext>
              </a:extLst>
            </p:cNvPr>
            <p:cNvSpPr txBox="1"/>
            <p:nvPr/>
          </p:nvSpPr>
          <p:spPr>
            <a:xfrm>
              <a:off x="6889202" y="5039155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800" b="1" dirty="0"/>
                <a:t>0.65</a:t>
              </a:r>
              <a:endParaRPr lang="en-NL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684E76-0EAE-242E-28E1-4333EDBCE784}"/>
                </a:ext>
              </a:extLst>
            </p:cNvPr>
            <p:cNvSpPr txBox="1"/>
            <p:nvPr/>
          </p:nvSpPr>
          <p:spPr>
            <a:xfrm>
              <a:off x="5451985" y="5039155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800" b="1" dirty="0"/>
                <a:t>0.21</a:t>
              </a:r>
              <a:endParaRPr lang="en-NL" b="1" dirty="0"/>
            </a:p>
          </p:txBody>
        </p:sp>
        <p:pic>
          <p:nvPicPr>
            <p:cNvPr id="14" name="Graphic 13" descr="Robot with solid fill">
              <a:extLst>
                <a:ext uri="{FF2B5EF4-FFF2-40B4-BE49-F238E27FC236}">
                  <a16:creationId xmlns:a16="http://schemas.microsoft.com/office/drawing/2014/main" id="{B656BC54-E3CB-CAC8-2EBF-8B363442B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87448" y="1121524"/>
              <a:ext cx="1727728" cy="1727728"/>
            </a:xfrm>
            <a:prstGeom prst="rect">
              <a:avLst/>
            </a:prstGeom>
          </p:spPr>
        </p:pic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F11A1FA7-CEE8-2CEB-DCEE-49D0CA5EE133}"/>
                </a:ext>
              </a:extLst>
            </p:cNvPr>
            <p:cNvCxnSpPr>
              <a:stCxn id="14" idx="2"/>
              <a:endCxn id="5" idx="0"/>
            </p:cNvCxnSpPr>
            <p:nvPr/>
          </p:nvCxnSpPr>
          <p:spPr>
            <a:xfrm rot="5400000">
              <a:off x="4622635" y="2617653"/>
              <a:ext cx="997078" cy="1460276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2F1E9B1A-2519-ABC5-3DDE-5856846E4A9B}"/>
                </a:ext>
              </a:extLst>
            </p:cNvPr>
            <p:cNvCxnSpPr>
              <a:cxnSpLocks/>
              <a:stCxn id="14" idx="2"/>
              <a:endCxn id="7" idx="0"/>
            </p:cNvCxnSpPr>
            <p:nvPr/>
          </p:nvCxnSpPr>
          <p:spPr>
            <a:xfrm rot="5400000">
              <a:off x="5347773" y="3342791"/>
              <a:ext cx="997078" cy="10001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A6C1FCC8-7E87-ECF6-229B-DD1D873F3285}"/>
                </a:ext>
              </a:extLst>
            </p:cNvPr>
            <p:cNvCxnSpPr>
              <a:cxnSpLocks/>
              <a:stCxn id="14" idx="2"/>
              <a:endCxn id="6" idx="0"/>
            </p:cNvCxnSpPr>
            <p:nvPr/>
          </p:nvCxnSpPr>
          <p:spPr>
            <a:xfrm rot="16200000" flipH="1">
              <a:off x="6072910" y="2627654"/>
              <a:ext cx="997078" cy="1440274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75E4C1-2418-DA0E-4E14-2FD8C7319032}"/>
                </a:ext>
              </a:extLst>
            </p:cNvPr>
            <p:cNvSpPr txBox="1"/>
            <p:nvPr/>
          </p:nvSpPr>
          <p:spPr>
            <a:xfrm>
              <a:off x="4680697" y="3013042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800" b="1" dirty="0">
                  <a:solidFill>
                    <a:schemeClr val="accent1"/>
                  </a:solidFill>
                </a:rPr>
                <a:t>0.33</a:t>
              </a:r>
              <a:endParaRPr lang="en-NL" b="1" dirty="0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263561-2B18-190C-0C1D-F657AB6FD464}"/>
                </a:ext>
              </a:extLst>
            </p:cNvPr>
            <p:cNvSpPr txBox="1"/>
            <p:nvPr/>
          </p:nvSpPr>
          <p:spPr>
            <a:xfrm>
              <a:off x="5798112" y="3382374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800" b="1" dirty="0">
                  <a:solidFill>
                    <a:schemeClr val="accent1"/>
                  </a:solidFill>
                </a:rPr>
                <a:t>0.33</a:t>
              </a:r>
              <a:endParaRPr lang="en-NL" b="1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09A9B7-9CC7-6EA5-C1A0-A21CB88B0D26}"/>
                </a:ext>
              </a:extLst>
            </p:cNvPr>
            <p:cNvSpPr txBox="1"/>
            <p:nvPr/>
          </p:nvSpPr>
          <p:spPr>
            <a:xfrm>
              <a:off x="6447725" y="3001831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800" b="1" dirty="0">
                  <a:solidFill>
                    <a:schemeClr val="accent1"/>
                  </a:solidFill>
                </a:rPr>
                <a:t>0.33</a:t>
              </a:r>
              <a:endParaRPr lang="en-NL" b="1" dirty="0">
                <a:solidFill>
                  <a:schemeClr val="accent1"/>
                </a:solidFill>
              </a:endParaRPr>
            </a:p>
          </p:txBody>
        </p:sp>
        <p:pic>
          <p:nvPicPr>
            <p:cNvPr id="29" name="Graphic 28" descr="Robot outline">
              <a:extLst>
                <a:ext uri="{FF2B5EF4-FFF2-40B4-BE49-F238E27FC236}">
                  <a16:creationId xmlns:a16="http://schemas.microsoft.com/office/drawing/2014/main" id="{12055D70-A761-34CE-A51D-CF176CB60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24688" y="3578878"/>
              <a:ext cx="1727728" cy="1727728"/>
            </a:xfrm>
            <a:prstGeom prst="rect">
              <a:avLst/>
            </a:prstGeom>
          </p:spPr>
        </p:pic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8ED38756-CCE6-2DF5-F55A-35CE6B80F1B9}"/>
                </a:ext>
              </a:extLst>
            </p:cNvPr>
            <p:cNvCxnSpPr>
              <a:cxnSpLocks/>
              <a:stCxn id="29" idx="1"/>
              <a:endCxn id="6" idx="3"/>
            </p:cNvCxnSpPr>
            <p:nvPr/>
          </p:nvCxnSpPr>
          <p:spPr>
            <a:xfrm rot="10800000" flipV="1">
              <a:off x="7887998" y="4442741"/>
              <a:ext cx="1136690" cy="1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B5D8923-C4CF-C4C5-FEF6-2CA2084D8E0A}"/>
                </a:ext>
              </a:extLst>
            </p:cNvPr>
            <p:cNvSpPr txBox="1"/>
            <p:nvPr/>
          </p:nvSpPr>
          <p:spPr>
            <a:xfrm>
              <a:off x="8145448" y="407340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800" b="1" dirty="0">
                  <a:solidFill>
                    <a:schemeClr val="accent2"/>
                  </a:solidFill>
                </a:rPr>
                <a:t>1.00</a:t>
              </a:r>
              <a:endParaRPr lang="en-NL" b="1" dirty="0">
                <a:solidFill>
                  <a:schemeClr val="accent2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D624B8-2730-E932-A68E-02B34952CA51}"/>
                </a:ext>
              </a:extLst>
            </p:cNvPr>
            <p:cNvSpPr txBox="1"/>
            <p:nvPr/>
          </p:nvSpPr>
          <p:spPr>
            <a:xfrm>
              <a:off x="9110935" y="5137329"/>
              <a:ext cx="15199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solidFill>
                    <a:schemeClr val="accent2"/>
                  </a:solidFill>
                </a:rPr>
                <a:t>o</a:t>
              </a:r>
              <a:r>
                <a:rPr lang="en-NL" sz="1600" b="1" dirty="0">
                  <a:solidFill>
                    <a:schemeClr val="accent2"/>
                  </a:solidFill>
                </a:rPr>
                <a:t>ptimal agent</a:t>
              </a:r>
              <a:endParaRPr lang="en-NL" sz="1200" b="1" dirty="0">
                <a:solidFill>
                  <a:schemeClr val="accent2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AE802E-A985-AF2C-6127-4A2355B20672}"/>
                </a:ext>
              </a:extLst>
            </p:cNvPr>
            <p:cNvSpPr txBox="1"/>
            <p:nvPr/>
          </p:nvSpPr>
          <p:spPr>
            <a:xfrm>
              <a:off x="5070907" y="857623"/>
              <a:ext cx="15408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random</a:t>
              </a:r>
              <a:r>
                <a:rPr lang="en-NL" sz="1600" b="1" dirty="0">
                  <a:solidFill>
                    <a:schemeClr val="accent1"/>
                  </a:solidFill>
                </a:rPr>
                <a:t> agent</a:t>
              </a:r>
              <a:endParaRPr lang="en-NL" sz="12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Google Shape;257;p9">
            <a:extLst>
              <a:ext uri="{FF2B5EF4-FFF2-40B4-BE49-F238E27FC236}">
                <a16:creationId xmlns:a16="http://schemas.microsoft.com/office/drawing/2014/main" id="{DD422F0E-120A-F383-2164-E979B40129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0000" y="450000"/>
            <a:ext cx="11293200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icksand"/>
              <a:buNone/>
            </a:pPr>
            <a:r>
              <a:rPr lang="en-US" dirty="0"/>
              <a:t>Solving Strategies</a:t>
            </a:r>
            <a:endParaRPr dirty="0"/>
          </a:p>
        </p:txBody>
      </p:sp>
      <p:sp>
        <p:nvSpPr>
          <p:cNvPr id="4" name="Google Shape;258;p9">
            <a:extLst>
              <a:ext uri="{FF2B5EF4-FFF2-40B4-BE49-F238E27FC236}">
                <a16:creationId xmlns:a16="http://schemas.microsoft.com/office/drawing/2014/main" id="{5C1BECBF-887D-4B81-9DAE-CDCDCEACC5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0000" y="1454285"/>
            <a:ext cx="4980982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Finding the optimal policy</a:t>
            </a:r>
          </a:p>
          <a:p>
            <a:pPr marL="114301" indent="0">
              <a:spcBef>
                <a:spcPts val="0"/>
              </a:spcBef>
              <a:buNone/>
            </a:pPr>
            <a:endParaRPr lang="en-US" b="1" dirty="0"/>
          </a:p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Baseline: </a:t>
            </a:r>
            <a:r>
              <a:rPr lang="en-US" dirty="0"/>
              <a:t>random agent</a:t>
            </a:r>
          </a:p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Best:</a:t>
            </a:r>
            <a:r>
              <a:rPr lang="en-US" dirty="0"/>
              <a:t> optimal agent</a:t>
            </a:r>
            <a:endParaRPr lang="en-US" b="1" dirty="0"/>
          </a:p>
          <a:p>
            <a:pPr marL="114301" indent="0">
              <a:spcBef>
                <a:spcPts val="0"/>
              </a:spcBef>
              <a:buNone/>
            </a:pPr>
            <a:endParaRPr lang="en-US" b="1" dirty="0"/>
          </a:p>
          <a:p>
            <a:pPr marL="114301" indent="0">
              <a:spcBef>
                <a:spcPts val="0"/>
              </a:spcBef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26187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450000" y="450000"/>
            <a:ext cx="11293200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icksand"/>
              <a:buNone/>
            </a:pPr>
            <a:r>
              <a:rPr lang="en-US" dirty="0"/>
              <a:t>Solving Strategies</a:t>
            </a:r>
            <a:endParaRPr dirty="0"/>
          </a:p>
        </p:txBody>
      </p:sp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450000" y="1454285"/>
            <a:ext cx="4980982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Finding the optimal policy</a:t>
            </a:r>
          </a:p>
          <a:p>
            <a:pPr marL="114301" indent="0">
              <a:spcBef>
                <a:spcPts val="0"/>
              </a:spcBef>
              <a:buNone/>
            </a:pPr>
            <a:endParaRPr lang="en-US" b="1" dirty="0"/>
          </a:p>
          <a:p>
            <a:pPr marL="114301" indent="0">
              <a:spcBef>
                <a:spcPts val="0"/>
              </a:spcBef>
              <a:buNone/>
            </a:pPr>
            <a:r>
              <a:rPr lang="en-US" dirty="0"/>
              <a:t>No exploration</a:t>
            </a:r>
          </a:p>
          <a:p>
            <a:pPr marL="400051" indent="-285750">
              <a:spcBef>
                <a:spcPts val="0"/>
              </a:spcBef>
            </a:pPr>
            <a:r>
              <a:rPr lang="en-US" dirty="0"/>
              <a:t>Greedy</a:t>
            </a:r>
          </a:p>
          <a:p>
            <a:pPr marL="400051" indent="-285750">
              <a:spcBef>
                <a:spcPts val="0"/>
              </a:spcBef>
            </a:pPr>
            <a:endParaRPr lang="en-US" dirty="0"/>
          </a:p>
          <a:p>
            <a:pPr marL="114301" indent="0">
              <a:spcBef>
                <a:spcPts val="0"/>
              </a:spcBef>
              <a:buNone/>
            </a:pPr>
            <a:r>
              <a:rPr lang="en-US" dirty="0"/>
              <a:t>Random exploration</a:t>
            </a:r>
          </a:p>
          <a:p>
            <a:pPr marL="400051" indent="-285750">
              <a:spcBef>
                <a:spcPts val="0"/>
              </a:spcBef>
            </a:pPr>
            <a:r>
              <a:rPr lang="en-US" dirty="0"/>
              <a:t>Epsilon greedy</a:t>
            </a:r>
          </a:p>
          <a:p>
            <a:pPr marL="400051" indent="-285750">
              <a:spcBef>
                <a:spcPts val="0"/>
              </a:spcBef>
            </a:pPr>
            <a:r>
              <a:rPr lang="en-US" dirty="0"/>
              <a:t>Epsilon with decay</a:t>
            </a:r>
          </a:p>
          <a:p>
            <a:pPr marL="400051" indent="-285750">
              <a:spcBef>
                <a:spcPts val="0"/>
              </a:spcBef>
            </a:pPr>
            <a:r>
              <a:rPr lang="en-US" dirty="0"/>
              <a:t>Optimistic greedy</a:t>
            </a:r>
          </a:p>
          <a:p>
            <a:pPr marL="400051" indent="-285750">
              <a:spcBef>
                <a:spcPts val="0"/>
              </a:spcBef>
            </a:pPr>
            <a:endParaRPr lang="en-US" dirty="0"/>
          </a:p>
          <a:p>
            <a:pPr marL="114301" indent="0">
              <a:spcBef>
                <a:spcPts val="0"/>
              </a:spcBef>
              <a:buNone/>
            </a:pPr>
            <a:r>
              <a:rPr lang="en-US" dirty="0"/>
              <a:t>Smart exploration</a:t>
            </a:r>
          </a:p>
          <a:p>
            <a:pPr marL="400051" indent="-285750">
              <a:spcBef>
                <a:spcPts val="0"/>
              </a:spcBef>
            </a:pPr>
            <a:r>
              <a:rPr lang="en-US" dirty="0"/>
              <a:t>Upper confidence bound</a:t>
            </a:r>
          </a:p>
          <a:p>
            <a:pPr marL="400051" indent="-285750">
              <a:spcBef>
                <a:spcPts val="0"/>
              </a:spcBef>
            </a:pPr>
            <a:r>
              <a:rPr lang="en-US" dirty="0"/>
              <a:t>Bernoulli Thompson sampling</a:t>
            </a:r>
          </a:p>
        </p:txBody>
      </p:sp>
      <p:sp>
        <p:nvSpPr>
          <p:cNvPr id="260" name="Google Shape;260;p9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9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5BDF4E-05F3-AFA9-67B3-EFA1B875682A}"/>
              </a:ext>
            </a:extLst>
          </p:cNvPr>
          <p:cNvGrpSpPr/>
          <p:nvPr/>
        </p:nvGrpSpPr>
        <p:grpSpPr>
          <a:xfrm>
            <a:off x="5566862" y="903741"/>
            <a:ext cx="6074803" cy="4551880"/>
            <a:chOff x="3794623" y="856607"/>
            <a:chExt cx="6074803" cy="45518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612BA5-7512-64E9-53CB-CF5BB2964071}"/>
                </a:ext>
              </a:extLst>
            </p:cNvPr>
            <p:cNvGrpSpPr/>
            <p:nvPr/>
          </p:nvGrpSpPr>
          <p:grpSpPr>
            <a:xfrm>
              <a:off x="3794623" y="856607"/>
              <a:ext cx="4094242" cy="4551880"/>
              <a:chOff x="3794623" y="856607"/>
              <a:chExt cx="4094242" cy="4551880"/>
            </a:xfrm>
          </p:grpSpPr>
          <p:pic>
            <p:nvPicPr>
              <p:cNvPr id="13" name="Picture 2" descr="Slot machine - Free gaming icons">
                <a:extLst>
                  <a:ext uri="{FF2B5EF4-FFF2-40B4-BE49-F238E27FC236}">
                    <a16:creationId xmlns:a16="http://schemas.microsoft.com/office/drawing/2014/main" id="{4EB0E670-9A5F-732A-809C-D80DF95641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4623" y="3846330"/>
                <a:ext cx="1192825" cy="1192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Slot machine - Free gaming icons">
                <a:extLst>
                  <a:ext uri="{FF2B5EF4-FFF2-40B4-BE49-F238E27FC236}">
                    <a16:creationId xmlns:a16="http://schemas.microsoft.com/office/drawing/2014/main" id="{44BD77C2-A24F-9CDD-1B64-C3A4952552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95173" y="3846330"/>
                <a:ext cx="1192825" cy="1192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Slot machine - Free gaming icons">
                <a:extLst>
                  <a:ext uri="{FF2B5EF4-FFF2-40B4-BE49-F238E27FC236}">
                    <a16:creationId xmlns:a16="http://schemas.microsoft.com/office/drawing/2014/main" id="{B04F534D-B658-6A2A-708D-29652794BE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4898" y="3846330"/>
                <a:ext cx="1192825" cy="1192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546B26-1E05-1EE0-7E68-22D7C147818F}"/>
                  </a:ext>
                </a:extLst>
              </p:cNvPr>
              <p:cNvSpPr txBox="1"/>
              <p:nvPr/>
            </p:nvSpPr>
            <p:spPr>
              <a:xfrm>
                <a:off x="4005150" y="5039155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sz="1800" b="1" dirty="0"/>
                  <a:t>0.16</a:t>
                </a:r>
                <a:endParaRPr lang="en-NL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A92F57-5418-3F78-A14E-8A75587C1B7F}"/>
                  </a:ext>
                </a:extLst>
              </p:cNvPr>
              <p:cNvSpPr txBox="1"/>
              <p:nvPr/>
            </p:nvSpPr>
            <p:spPr>
              <a:xfrm>
                <a:off x="6889202" y="5039155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sz="1800" b="1" dirty="0"/>
                  <a:t>0.65</a:t>
                </a:r>
                <a:endParaRPr lang="en-NL" b="1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FED46D-4DE9-42C2-F596-748A5007D5D6}"/>
                  </a:ext>
                </a:extLst>
              </p:cNvPr>
              <p:cNvSpPr txBox="1"/>
              <p:nvPr/>
            </p:nvSpPr>
            <p:spPr>
              <a:xfrm>
                <a:off x="5451985" y="5039155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sz="1800" b="1" dirty="0"/>
                  <a:t>0.21</a:t>
                </a:r>
                <a:endParaRPr lang="en-NL" b="1" dirty="0"/>
              </a:p>
            </p:txBody>
          </p:sp>
          <p:pic>
            <p:nvPicPr>
              <p:cNvPr id="19" name="Graphic 18" descr="Robot with solid fill">
                <a:extLst>
                  <a:ext uri="{FF2B5EF4-FFF2-40B4-BE49-F238E27FC236}">
                    <a16:creationId xmlns:a16="http://schemas.microsoft.com/office/drawing/2014/main" id="{352D4C06-441A-6DA0-A539-3C8E34BE0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87448" y="1121524"/>
                <a:ext cx="1727728" cy="1727728"/>
              </a:xfrm>
              <a:prstGeom prst="rect">
                <a:avLst/>
              </a:prstGeom>
            </p:spPr>
          </p:pic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D9F89ECD-831A-63AA-6365-476C6B220A2F}"/>
                  </a:ext>
                </a:extLst>
              </p:cNvPr>
              <p:cNvCxnSpPr>
                <a:stCxn id="19" idx="2"/>
                <a:endCxn id="13" idx="0"/>
              </p:cNvCxnSpPr>
              <p:nvPr/>
            </p:nvCxnSpPr>
            <p:spPr>
              <a:xfrm rot="5400000">
                <a:off x="4622635" y="2617653"/>
                <a:ext cx="997078" cy="1460276"/>
              </a:xfrm>
              <a:prstGeom prst="curvedConnector3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urved Connector 20">
                <a:extLst>
                  <a:ext uri="{FF2B5EF4-FFF2-40B4-BE49-F238E27FC236}">
                    <a16:creationId xmlns:a16="http://schemas.microsoft.com/office/drawing/2014/main" id="{B660121C-E8B4-1D59-94F4-575AC5855348}"/>
                  </a:ext>
                </a:extLst>
              </p:cNvPr>
              <p:cNvCxnSpPr>
                <a:cxnSpLocks/>
                <a:stCxn id="19" idx="2"/>
                <a:endCxn id="15" idx="0"/>
              </p:cNvCxnSpPr>
              <p:nvPr/>
            </p:nvCxnSpPr>
            <p:spPr>
              <a:xfrm rot="5400000">
                <a:off x="5347773" y="3342791"/>
                <a:ext cx="997078" cy="10001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urved Connector 21">
                <a:extLst>
                  <a:ext uri="{FF2B5EF4-FFF2-40B4-BE49-F238E27FC236}">
                    <a16:creationId xmlns:a16="http://schemas.microsoft.com/office/drawing/2014/main" id="{5C9803F1-3861-4BCF-EE53-AD418BD284F9}"/>
                  </a:ext>
                </a:extLst>
              </p:cNvPr>
              <p:cNvCxnSpPr>
                <a:cxnSpLocks/>
                <a:stCxn id="19" idx="2"/>
                <a:endCxn id="14" idx="0"/>
              </p:cNvCxnSpPr>
              <p:nvPr/>
            </p:nvCxnSpPr>
            <p:spPr>
              <a:xfrm rot="16200000" flipH="1">
                <a:off x="6072910" y="2627654"/>
                <a:ext cx="997078" cy="1440274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0B0BEF14-3797-8705-A398-3E506DB6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6058" y="2798900"/>
                    <a:ext cx="386644" cy="57066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NL" sz="1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𝜺</m:t>
                              </m:r>
                            </m:num>
                            <m:den>
                              <m:r>
                                <a:rPr lang="en-US" sz="1800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oMath>
                      </m:oMathPara>
                    </a14:m>
                    <a:endParaRPr lang="en-NL" b="1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0B0BEF14-3797-8705-A398-3E506DB6EC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6058" y="2798900"/>
                    <a:ext cx="386644" cy="5706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FD52D9B-299F-AD21-3AED-66AC0FAC561E}"/>
                      </a:ext>
                    </a:extLst>
                  </p:cNvPr>
                  <p:cNvSpPr txBox="1"/>
                  <p:nvPr/>
                </p:nvSpPr>
                <p:spPr>
                  <a:xfrm>
                    <a:off x="5768738" y="3160329"/>
                    <a:ext cx="386644" cy="57066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NL" sz="1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𝜺</m:t>
                              </m:r>
                            </m:num>
                            <m:den>
                              <m:r>
                                <a:rPr lang="en-US" sz="1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oMath>
                      </m:oMathPara>
                    </a14:m>
                    <a:endParaRPr lang="en-NL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FD52D9B-299F-AD21-3AED-66AC0FAC56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738" y="3160329"/>
                    <a:ext cx="386644" cy="57066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A1C08D5-B413-6CFA-1C53-D40B1FB03A30}"/>
                      </a:ext>
                    </a:extLst>
                  </p:cNvPr>
                  <p:cNvSpPr txBox="1"/>
                  <p:nvPr/>
                </p:nvSpPr>
                <p:spPr>
                  <a:xfrm>
                    <a:off x="6501947" y="2777121"/>
                    <a:ext cx="1386918" cy="57066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NL" sz="1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𝜺</m:t>
                              </m:r>
                            </m:num>
                            <m:den>
                              <m:r>
                                <a:rPr lang="en-US" sz="1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r>
                            <a:rPr lang="en-US" sz="1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</m:t>
                          </m:r>
                          <m:r>
                            <a:rPr lang="en-US" sz="1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1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A1C08D5-B413-6CFA-1C53-D40B1FB03A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01947" y="2777121"/>
                    <a:ext cx="1386918" cy="57066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9BEF4D-C53A-C615-5AEC-1B07A7A7FC0D}"/>
                  </a:ext>
                </a:extLst>
              </p:cNvPr>
              <p:cNvSpPr txBox="1"/>
              <p:nvPr/>
            </p:nvSpPr>
            <p:spPr>
              <a:xfrm>
                <a:off x="4723055" y="856607"/>
                <a:ext cx="22365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</a:rPr>
                  <a:t>epsilon greedy</a:t>
                </a:r>
                <a:r>
                  <a:rPr lang="en-NL" sz="1600" b="1" dirty="0">
                    <a:solidFill>
                      <a:schemeClr val="accent6"/>
                    </a:solidFill>
                  </a:rPr>
                  <a:t> agent</a:t>
                </a:r>
                <a:endParaRPr lang="en-NL" sz="1200" b="1" dirty="0"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11" name="Bent Arrow 10">
              <a:extLst>
                <a:ext uri="{FF2B5EF4-FFF2-40B4-BE49-F238E27FC236}">
                  <a16:creationId xmlns:a16="http://schemas.microsoft.com/office/drawing/2014/main" id="{914310CA-0B91-66AE-E5C9-3BBB1FAF1898}"/>
                </a:ext>
              </a:extLst>
            </p:cNvPr>
            <p:cNvSpPr/>
            <p:nvPr/>
          </p:nvSpPr>
          <p:spPr>
            <a:xfrm>
              <a:off x="7372782" y="2460395"/>
              <a:ext cx="556681" cy="388855"/>
            </a:xfrm>
            <a:prstGeom prst="bentArrow">
              <a:avLst>
                <a:gd name="adj1" fmla="val 12879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64D065-FD8E-E345-C3E3-D182B46F49E9}"/>
                </a:ext>
              </a:extLst>
            </p:cNvPr>
            <p:cNvSpPr txBox="1"/>
            <p:nvPr/>
          </p:nvSpPr>
          <p:spPr>
            <a:xfrm>
              <a:off x="7970062" y="2222443"/>
              <a:ext cx="1899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</a:rPr>
                <a:t>If this slot machine has the current highest average reward</a:t>
              </a:r>
              <a:endParaRPr lang="en-NL" sz="105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70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2DA97-F137-4F92-77EC-D041E6A8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Upper Confidence Bound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C1B900-AA9E-A0DC-F905-79C38197DC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17D542C-3F5C-4B77-B2A5-D7E4C7A3DB0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NL" dirty="0"/>
                  <a:t>With more experience, you become more selective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17D542C-3F5C-4B77-B2A5-D7E4C7A3D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E8CC85-2DBC-AEA8-E554-85ED832E9F76}"/>
              </a:ext>
            </a:extLst>
          </p:cNvPr>
          <p:cNvSpPr txBox="1"/>
          <p:nvPr/>
        </p:nvSpPr>
        <p:spPr>
          <a:xfrm>
            <a:off x="6992662" y="4497485"/>
            <a:ext cx="36353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n-lt"/>
              </a:rPr>
              <a:t>Exploration</a:t>
            </a:r>
            <a:r>
              <a:rPr lang="en-US" dirty="0">
                <a:latin typeface="+mn-lt"/>
              </a:rPr>
              <a:t>: use the number of times the action is selected and the current time step</a:t>
            </a:r>
            <a:endParaRPr lang="en-US" b="0" dirty="0">
              <a:latin typeface="+mn-lt"/>
            </a:endParaRPr>
          </a:p>
          <a:p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4E583-0D90-EC05-634B-E00DFF78033F}"/>
              </a:ext>
            </a:extLst>
          </p:cNvPr>
          <p:cNvSpPr txBox="1"/>
          <p:nvPr/>
        </p:nvSpPr>
        <p:spPr>
          <a:xfrm>
            <a:off x="4139389" y="4497485"/>
            <a:ext cx="2685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n-lt"/>
              </a:rPr>
              <a:t>Exploitation</a:t>
            </a:r>
            <a:r>
              <a:rPr lang="en-US" dirty="0">
                <a:latin typeface="+mn-lt"/>
              </a:rPr>
              <a:t>: use the average reward for every action</a:t>
            </a:r>
          </a:p>
          <a:p>
            <a:endParaRPr lang="en-N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95C82D-8C33-6E56-B808-B730DE94DE69}"/>
              </a:ext>
            </a:extLst>
          </p:cNvPr>
          <p:cNvCxnSpPr/>
          <p:nvPr/>
        </p:nvCxnSpPr>
        <p:spPr>
          <a:xfrm>
            <a:off x="5786447" y="3814716"/>
            <a:ext cx="468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41E7A0-6186-D956-661C-BD125063F5E7}"/>
              </a:ext>
            </a:extLst>
          </p:cNvPr>
          <p:cNvCxnSpPr/>
          <p:nvPr/>
        </p:nvCxnSpPr>
        <p:spPr>
          <a:xfrm>
            <a:off x="6636431" y="4070811"/>
            <a:ext cx="1008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1A2E06-3BBE-CAD3-63D9-493D41C2E0A7}"/>
              </a:ext>
            </a:extLst>
          </p:cNvPr>
          <p:cNvCxnSpPr>
            <a:cxnSpLocks/>
          </p:cNvCxnSpPr>
          <p:nvPr/>
        </p:nvCxnSpPr>
        <p:spPr>
          <a:xfrm flipH="1">
            <a:off x="5686031" y="3814716"/>
            <a:ext cx="334416" cy="6787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FFDA69-9424-CF3D-E08F-16178B94964C}"/>
              </a:ext>
            </a:extLst>
          </p:cNvPr>
          <p:cNvCxnSpPr>
            <a:cxnSpLocks/>
          </p:cNvCxnSpPr>
          <p:nvPr/>
        </p:nvCxnSpPr>
        <p:spPr>
          <a:xfrm>
            <a:off x="7140431" y="4070811"/>
            <a:ext cx="193521" cy="4226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671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D780-9547-4A39-F7C5-1D5D5C05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Thompson sampling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AE745C-A637-1AD3-9A23-C6CFF5FD08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E7F812D-F8A1-BC3D-9335-FF0B5077C95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9999" y="1454285"/>
                <a:ext cx="4866719" cy="446040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NL" dirty="0"/>
                  <a:t>Confidence increases as more samples are collected</a:t>
                </a:r>
              </a:p>
              <a:p>
                <a:pPr marL="114300" indent="0">
                  <a:buNone/>
                </a:pPr>
                <a:r>
                  <a:rPr lang="en-NL" dirty="0"/>
                  <a:t>Build up a probability model (beta distribution) for every machine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NL" dirty="0"/>
                  <a:t> is number of successes, </a:t>
                </a:r>
                <a14:m>
                  <m:oMath xmlns:m="http://schemas.openxmlformats.org/officeDocument/2006/math">
                    <m:r>
                      <a:rPr lang="en-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NL" dirty="0"/>
                  <a:t> number of failures per action</a:t>
                </a:r>
              </a:p>
              <a:p>
                <a:pPr marL="114300" indent="0">
                  <a:buNone/>
                </a:pPr>
                <a:endParaRPr lang="en-NL" dirty="0"/>
              </a:p>
              <a:p>
                <a:pPr marL="114300" indent="0">
                  <a:buNone/>
                </a:pPr>
                <a:r>
                  <a:rPr lang="en-NL" dirty="0"/>
                  <a:t>Action selection:</a:t>
                </a:r>
              </a:p>
              <a:p>
                <a:pPr>
                  <a:buAutoNum type="arabicPeriod"/>
                </a:pPr>
                <a:r>
                  <a:rPr lang="en-NL" dirty="0"/>
                  <a:t>Sample a value from every distribution</a:t>
                </a:r>
              </a:p>
              <a:p>
                <a:pPr>
                  <a:buAutoNum type="arabicPeriod"/>
                </a:pPr>
                <a:r>
                  <a:rPr lang="en-NL" dirty="0"/>
                  <a:t>Choose the highest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E7F812D-F8A1-BC3D-9335-FF0B5077C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9999" y="1454285"/>
                <a:ext cx="4866719" cy="4460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8220BDB8-37AD-09E3-991C-B64AB3C9E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718" y="185774"/>
            <a:ext cx="6767215" cy="62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1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72461-3467-624C-4AA0-33B2E200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Shortcomings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96B698-7F19-7191-3AEB-27104DDB1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7018-320C-AACA-9CA1-8F173F9DD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NL" b="1" dirty="0"/>
              <a:t>Static environment</a:t>
            </a:r>
          </a:p>
          <a:p>
            <a:r>
              <a:rPr lang="en-NL" dirty="0"/>
              <a:t>No state transitions</a:t>
            </a:r>
          </a:p>
          <a:p>
            <a:endParaRPr lang="en-NL" dirty="0"/>
          </a:p>
          <a:p>
            <a:pPr marL="114300" indent="0">
              <a:buNone/>
            </a:pPr>
            <a:r>
              <a:rPr lang="en-NL" b="1" dirty="0"/>
              <a:t>Actions are a single choice</a:t>
            </a:r>
          </a:p>
          <a:p>
            <a:r>
              <a:rPr lang="en-NL" dirty="0"/>
              <a:t>Usually a fixed and finite set of choices</a:t>
            </a:r>
          </a:p>
          <a:p>
            <a:endParaRPr lang="en-NL" dirty="0"/>
          </a:p>
          <a:p>
            <a:pPr marL="114300" indent="0">
              <a:buNone/>
            </a:pPr>
            <a:r>
              <a:rPr lang="en-NL" b="1" dirty="0"/>
              <a:t>Optimal policy</a:t>
            </a:r>
          </a:p>
          <a:p>
            <a:r>
              <a:rPr lang="en-NL" dirty="0"/>
              <a:t>Always choose the best arm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82002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52EB1-FC72-DB78-785F-34F77BB4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Upgrade: Contextual Bandits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AE8B2C-9668-2369-B378-EBFF79CAEE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B1BD0-F0B0-319C-2947-29668047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000" y="1454285"/>
            <a:ext cx="11428147" cy="4460400"/>
          </a:xfrm>
        </p:spPr>
        <p:txBody>
          <a:bodyPr/>
          <a:lstStyle/>
          <a:p>
            <a:pPr marL="114300" indent="0">
              <a:buNone/>
            </a:pPr>
            <a:r>
              <a:rPr lang="en-NL" dirty="0"/>
              <a:t>Add some context</a:t>
            </a:r>
          </a:p>
          <a:p>
            <a:pPr marL="114300" indent="0">
              <a:buNone/>
            </a:pPr>
            <a:r>
              <a:rPr lang="en-NL" dirty="0"/>
              <a:t>Reward is conditional to state of environment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E1E4BBA-6F6B-29A1-003B-5474D7156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3" b="15741"/>
          <a:stretch/>
        </p:blipFill>
        <p:spPr bwMode="auto">
          <a:xfrm>
            <a:off x="1113748" y="2517700"/>
            <a:ext cx="10100650" cy="366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505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450000" y="450000"/>
            <a:ext cx="11293200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icksand"/>
              <a:buNone/>
            </a:pPr>
            <a:r>
              <a:rPr lang="en-US" dirty="0"/>
              <a:t>Multi-Armed Bandits Use Cases</a:t>
            </a:r>
            <a:endParaRPr dirty="0"/>
          </a:p>
        </p:txBody>
      </p:sp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450000" y="1454285"/>
            <a:ext cx="4980982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1" indent="0">
              <a:spcBef>
                <a:spcPts val="0"/>
              </a:spcBef>
              <a:buNone/>
            </a:pPr>
            <a:endParaRPr lang="en-US" b="1" dirty="0"/>
          </a:p>
          <a:p>
            <a:pPr marL="114301" indent="0">
              <a:spcBef>
                <a:spcPts val="0"/>
              </a:spcBef>
              <a:buNone/>
            </a:pPr>
            <a:endParaRPr lang="en-US" b="1" dirty="0"/>
          </a:p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Ad Selection</a:t>
            </a:r>
          </a:p>
        </p:txBody>
      </p:sp>
      <p:sp>
        <p:nvSpPr>
          <p:cNvPr id="260" name="Google Shape;260;p9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9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16B5DAA0-560C-A7D7-C4DE-D51BB7835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693" y="1321072"/>
            <a:ext cx="7083040" cy="462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112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 txBox="1">
            <a:spLocks noGrp="1"/>
          </p:cNvSpPr>
          <p:nvPr>
            <p:ph type="title"/>
          </p:nvPr>
        </p:nvSpPr>
        <p:spPr>
          <a:xfrm>
            <a:off x="4317150" y="450000"/>
            <a:ext cx="7426049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icksand"/>
              <a:buNone/>
            </a:pPr>
            <a:r>
              <a:rPr lang="en-US" dirty="0"/>
              <a:t>And even more impressive</a:t>
            </a:r>
            <a:endParaRPr dirty="0"/>
          </a:p>
        </p:txBody>
      </p:sp>
      <p:sp>
        <p:nvSpPr>
          <p:cNvPr id="338" name="Google Shape;338;p17"/>
          <p:cNvSpPr txBox="1">
            <a:spLocks noGrp="1"/>
          </p:cNvSpPr>
          <p:nvPr>
            <p:ph type="body" idx="1"/>
          </p:nvPr>
        </p:nvSpPr>
        <p:spPr>
          <a:xfrm>
            <a:off x="4317150" y="1454285"/>
            <a:ext cx="7426049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9388" lvl="0" indent="-650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  <p:sp>
        <p:nvSpPr>
          <p:cNvPr id="339" name="Google Shape;339;p17"/>
          <p:cNvSpPr txBox="1">
            <a:spLocks noGrp="1"/>
          </p:cNvSpPr>
          <p:nvPr>
            <p:ph type="body" idx="2"/>
          </p:nvPr>
        </p:nvSpPr>
        <p:spPr>
          <a:xfrm>
            <a:off x="448801" y="1454285"/>
            <a:ext cx="3151649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No single best strategy</a:t>
            </a:r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Imperfect information</a:t>
            </a:r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Long term planning</a:t>
            </a:r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Large action space</a:t>
            </a:r>
            <a:endParaRPr dirty="0"/>
          </a:p>
        </p:txBody>
      </p:sp>
      <p:sp>
        <p:nvSpPr>
          <p:cNvPr id="340" name="Google Shape;340;p17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ftr" idx="11"/>
          </p:nvPr>
        </p:nvSpPr>
        <p:spPr>
          <a:xfrm>
            <a:off x="4774351" y="6178962"/>
            <a:ext cx="43482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ldNum" idx="12"/>
          </p:nvPr>
        </p:nvSpPr>
        <p:spPr>
          <a:xfrm>
            <a:off x="4317150" y="6178962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552DF3-7C73-ECB1-0BE9-A17DC789E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150" y="1454285"/>
            <a:ext cx="7440052" cy="4184515"/>
          </a:xfrm>
          <a:prstGeom prst="rect">
            <a:avLst/>
          </a:prstGeom>
        </p:spPr>
      </p:pic>
      <p:pic>
        <p:nvPicPr>
          <p:cNvPr id="3" name="Picture 2" descr="Dota 2 - Twitch">
            <a:extLst>
              <a:ext uri="{FF2B5EF4-FFF2-40B4-BE49-F238E27FC236}">
                <a16:creationId xmlns:a16="http://schemas.microsoft.com/office/drawing/2014/main" id="{C9BA4214-7B34-2AB1-74A7-B156F080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16" y="1454285"/>
            <a:ext cx="1877739" cy="262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450000" y="450000"/>
            <a:ext cx="11293200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icksand"/>
              <a:buNone/>
            </a:pPr>
            <a:r>
              <a:rPr lang="en-US" dirty="0"/>
              <a:t>Multi-Armed Bandits Use Cases</a:t>
            </a:r>
            <a:endParaRPr dirty="0"/>
          </a:p>
        </p:txBody>
      </p:sp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450000" y="1454285"/>
            <a:ext cx="4980982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1" indent="0">
              <a:spcBef>
                <a:spcPts val="0"/>
              </a:spcBef>
              <a:buNone/>
            </a:pPr>
            <a:endParaRPr lang="en-US" b="1" dirty="0"/>
          </a:p>
          <a:p>
            <a:pPr marL="114301" indent="0">
              <a:spcBef>
                <a:spcPts val="0"/>
              </a:spcBef>
              <a:buNone/>
            </a:pPr>
            <a:endParaRPr lang="en-US" b="1" dirty="0"/>
          </a:p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Clinical Trials</a:t>
            </a:r>
          </a:p>
        </p:txBody>
      </p:sp>
      <p:sp>
        <p:nvSpPr>
          <p:cNvPr id="260" name="Google Shape;260;p9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9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pic>
        <p:nvPicPr>
          <p:cNvPr id="21506" name="Picture 2" descr="Study Suggests Warfarin Management Program Reduces Hospitalizations - MU  School of Medicine">
            <a:extLst>
              <a:ext uri="{FF2B5EF4-FFF2-40B4-BE49-F238E27FC236}">
                <a16:creationId xmlns:a16="http://schemas.microsoft.com/office/drawing/2014/main" id="{950E531F-62EA-6C66-2BE7-F0FCE0429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844" y="2238277"/>
            <a:ext cx="5453930" cy="306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910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450000" y="450000"/>
            <a:ext cx="11293200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icksand"/>
              <a:buNone/>
            </a:pPr>
            <a:r>
              <a:rPr lang="en-US" dirty="0"/>
              <a:t>Multi-Armed Bandits Use Cases</a:t>
            </a:r>
            <a:endParaRPr dirty="0"/>
          </a:p>
        </p:txBody>
      </p:sp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450000" y="1454285"/>
            <a:ext cx="4980982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1" indent="0">
              <a:spcBef>
                <a:spcPts val="0"/>
              </a:spcBef>
              <a:buNone/>
            </a:pPr>
            <a:endParaRPr lang="en-US" b="1" dirty="0"/>
          </a:p>
          <a:p>
            <a:pPr marL="114301" indent="0">
              <a:spcBef>
                <a:spcPts val="0"/>
              </a:spcBef>
              <a:buNone/>
            </a:pPr>
            <a:endParaRPr lang="en-US" b="1" dirty="0"/>
          </a:p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Recommender Systems</a:t>
            </a:r>
          </a:p>
          <a:p>
            <a:pPr marL="114301" indent="0">
              <a:spcBef>
                <a:spcPts val="0"/>
              </a:spcBef>
              <a:buNone/>
            </a:pPr>
            <a:endParaRPr lang="en-US" b="1" dirty="0"/>
          </a:p>
        </p:txBody>
      </p:sp>
      <p:sp>
        <p:nvSpPr>
          <p:cNvPr id="260" name="Google Shape;260;p9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9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pic>
        <p:nvPicPr>
          <p:cNvPr id="22530" name="Picture 2" descr="Building A Simple Recommender System in Python | Our Code World">
            <a:extLst>
              <a:ext uri="{FF2B5EF4-FFF2-40B4-BE49-F238E27FC236}">
                <a16:creationId xmlns:a16="http://schemas.microsoft.com/office/drawing/2014/main" id="{A107DE5F-28DE-6FDE-36EC-C31E6B72D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230" y="1603890"/>
            <a:ext cx="6292915" cy="416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32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450000" y="450000"/>
            <a:ext cx="11293200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icksand"/>
              <a:buNone/>
            </a:pPr>
            <a:r>
              <a:rPr lang="en-US" dirty="0"/>
              <a:t>Multi-Armed Bandits Use Cases</a:t>
            </a:r>
            <a:endParaRPr dirty="0"/>
          </a:p>
        </p:txBody>
      </p:sp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450000" y="1454285"/>
            <a:ext cx="4527353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1" indent="0">
              <a:spcBef>
                <a:spcPts val="0"/>
              </a:spcBef>
              <a:buNone/>
            </a:pPr>
            <a:endParaRPr lang="en-US" b="1" dirty="0"/>
          </a:p>
          <a:p>
            <a:pPr marL="114301" indent="0">
              <a:spcBef>
                <a:spcPts val="0"/>
              </a:spcBef>
              <a:buNone/>
            </a:pPr>
            <a:endParaRPr lang="en-US" b="1" dirty="0"/>
          </a:p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Better Machine Learning</a:t>
            </a:r>
          </a:p>
          <a:p>
            <a:pPr marL="400051" indent="-285750">
              <a:spcBef>
                <a:spcPts val="0"/>
              </a:spcBef>
            </a:pPr>
            <a:r>
              <a:rPr lang="en-US" dirty="0"/>
              <a:t>Algorithm selection</a:t>
            </a:r>
          </a:p>
          <a:p>
            <a:pPr marL="400051" indent="-285750">
              <a:spcBef>
                <a:spcPts val="0"/>
              </a:spcBef>
            </a:pPr>
            <a:r>
              <a:rPr lang="en-US" dirty="0"/>
              <a:t>Hyperparameter optimization</a:t>
            </a:r>
          </a:p>
          <a:p>
            <a:pPr marL="400051" indent="-285750">
              <a:spcBef>
                <a:spcPts val="0"/>
              </a:spcBef>
            </a:pPr>
            <a:r>
              <a:rPr lang="en-US" dirty="0"/>
              <a:t>Clustering</a:t>
            </a:r>
          </a:p>
          <a:p>
            <a:pPr marL="400051" indent="-285750">
              <a:spcBef>
                <a:spcPts val="0"/>
              </a:spcBef>
            </a:pPr>
            <a:r>
              <a:rPr lang="en-US" dirty="0"/>
              <a:t>…</a:t>
            </a:r>
          </a:p>
        </p:txBody>
      </p:sp>
      <p:sp>
        <p:nvSpPr>
          <p:cNvPr id="260" name="Google Shape;260;p9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9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pic>
        <p:nvPicPr>
          <p:cNvPr id="23554" name="Picture 2" descr="Machine Learning - GeeksforGeeks">
            <a:extLst>
              <a:ext uri="{FF2B5EF4-FFF2-40B4-BE49-F238E27FC236}">
                <a16:creationId xmlns:a16="http://schemas.microsoft.com/office/drawing/2014/main" id="{5412CDD5-A80A-79AE-E11A-2506DE404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30755"/>
            <a:ext cx="4724613" cy="330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393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CE2E3E-7FA3-9B4D-1562-6BB067F9C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33</a:t>
            </a:fld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81E4A-EA90-4B0D-2C7D-3D1CC8AA46D6}"/>
              </a:ext>
            </a:extLst>
          </p:cNvPr>
          <p:cNvGrpSpPr/>
          <p:nvPr/>
        </p:nvGrpSpPr>
        <p:grpSpPr>
          <a:xfrm>
            <a:off x="3733440" y="3507776"/>
            <a:ext cx="4154558" cy="1900711"/>
            <a:chOff x="3733440" y="3507776"/>
            <a:chExt cx="4154558" cy="1900711"/>
          </a:xfrm>
        </p:grpSpPr>
        <p:pic>
          <p:nvPicPr>
            <p:cNvPr id="5" name="Picture 2" descr="Slot machine - Free gaming icons">
              <a:extLst>
                <a:ext uri="{FF2B5EF4-FFF2-40B4-BE49-F238E27FC236}">
                  <a16:creationId xmlns:a16="http://schemas.microsoft.com/office/drawing/2014/main" id="{FDDB147B-7F2F-49F3-BD94-1A395247A5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4623" y="3846330"/>
              <a:ext cx="1192825" cy="1192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Slot machine - Free gaming icons">
              <a:extLst>
                <a:ext uri="{FF2B5EF4-FFF2-40B4-BE49-F238E27FC236}">
                  <a16:creationId xmlns:a16="http://schemas.microsoft.com/office/drawing/2014/main" id="{98DC7C5A-D3EC-6856-C434-A6BAEB64AB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5173" y="3846330"/>
              <a:ext cx="1192825" cy="1192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Slot machine - Free gaming icons">
              <a:extLst>
                <a:ext uri="{FF2B5EF4-FFF2-40B4-BE49-F238E27FC236}">
                  <a16:creationId xmlns:a16="http://schemas.microsoft.com/office/drawing/2014/main" id="{1F9F7E09-EC8E-91D1-CAE1-DB20415DAF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4898" y="3846330"/>
              <a:ext cx="1192825" cy="1192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5DF56A-4126-9C0B-6813-7AA91250FAD1}"/>
                </a:ext>
              </a:extLst>
            </p:cNvPr>
            <p:cNvSpPr txBox="1"/>
            <p:nvPr/>
          </p:nvSpPr>
          <p:spPr>
            <a:xfrm>
              <a:off x="4005150" y="5039155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800" b="1" dirty="0"/>
                <a:t>0.16</a:t>
              </a:r>
              <a:endParaRPr lang="en-NL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BDE0DB-AA48-7D68-0563-E91D07E824FD}"/>
                </a:ext>
              </a:extLst>
            </p:cNvPr>
            <p:cNvSpPr txBox="1"/>
            <p:nvPr/>
          </p:nvSpPr>
          <p:spPr>
            <a:xfrm>
              <a:off x="6977117" y="5039155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800" b="1" dirty="0"/>
                <a:t>0.65</a:t>
              </a:r>
              <a:endParaRPr lang="en-NL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684E76-0EAE-242E-28E1-4333EDBCE784}"/>
                </a:ext>
              </a:extLst>
            </p:cNvPr>
            <p:cNvSpPr txBox="1"/>
            <p:nvPr/>
          </p:nvSpPr>
          <p:spPr>
            <a:xfrm>
              <a:off x="5526842" y="5039155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800" b="1" dirty="0"/>
                <a:t>0.21</a:t>
              </a:r>
              <a:endParaRPr lang="en-NL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A628EE3-51F7-A31A-3C17-E9EBC9D436E3}"/>
                </a:ext>
              </a:extLst>
            </p:cNvPr>
            <p:cNvSpPr txBox="1"/>
            <p:nvPr/>
          </p:nvSpPr>
          <p:spPr>
            <a:xfrm>
              <a:off x="3733440" y="3507776"/>
              <a:ext cx="11769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Machine 0</a:t>
              </a:r>
              <a:endParaRPr lang="en-NL" sz="1200" b="1" dirty="0">
                <a:solidFill>
                  <a:schemeClr val="accent6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292F03-3460-D660-E618-03F22EA6A6CF}"/>
                </a:ext>
              </a:extLst>
            </p:cNvPr>
            <p:cNvSpPr txBox="1"/>
            <p:nvPr/>
          </p:nvSpPr>
          <p:spPr>
            <a:xfrm>
              <a:off x="5191012" y="3507776"/>
              <a:ext cx="11769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Machine 1</a:t>
              </a:r>
              <a:endParaRPr lang="en-NL" sz="1200" b="1" dirty="0">
                <a:solidFill>
                  <a:schemeClr val="accent6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CBD286-80AF-6961-2560-4EF5344D0C86}"/>
                </a:ext>
              </a:extLst>
            </p:cNvPr>
            <p:cNvSpPr txBox="1"/>
            <p:nvPr/>
          </p:nvSpPr>
          <p:spPr>
            <a:xfrm>
              <a:off x="6648584" y="3507776"/>
              <a:ext cx="11769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Machine 2</a:t>
              </a:r>
              <a:endParaRPr lang="en-NL" sz="1200" b="1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130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"/>
          <p:cNvSpPr txBox="1">
            <a:spLocks noGrp="1"/>
          </p:cNvSpPr>
          <p:nvPr>
            <p:ph type="ctrTitle"/>
          </p:nvPr>
        </p:nvSpPr>
        <p:spPr>
          <a:xfrm>
            <a:off x="450000" y="1122363"/>
            <a:ext cx="11292000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Quicksand"/>
              <a:buNone/>
            </a:pPr>
            <a:r>
              <a:rPr lang="en-US" dirty="0"/>
              <a:t>Hands-on 1: MAB Agents</a:t>
            </a:r>
            <a:endParaRPr dirty="0"/>
          </a:p>
        </p:txBody>
      </p:sp>
      <p:sp>
        <p:nvSpPr>
          <p:cNvPr id="226" name="Google Shape;226;p5"/>
          <p:cNvSpPr txBox="1">
            <a:spLocks noGrp="1"/>
          </p:cNvSpPr>
          <p:nvPr>
            <p:ph type="subTitle" idx="1"/>
          </p:nvPr>
        </p:nvSpPr>
        <p:spPr>
          <a:xfrm>
            <a:off x="450000" y="3730558"/>
            <a:ext cx="11292000" cy="152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git clone </a:t>
            </a:r>
            <a:r>
              <a:rPr lang="en-US" b="1" dirty="0"/>
              <a:t>https://</a:t>
            </a:r>
            <a:r>
              <a:rPr lang="en-US" b="1" dirty="0" err="1"/>
              <a:t>github.com</a:t>
            </a:r>
            <a:r>
              <a:rPr lang="en-US" b="1" dirty="0"/>
              <a:t>/</a:t>
            </a:r>
            <a:r>
              <a:rPr lang="en-US" b="1" dirty="0" err="1"/>
              <a:t>BigDataRepublic</a:t>
            </a:r>
            <a:r>
              <a:rPr lang="en-US" b="1" dirty="0"/>
              <a:t>/vantage-ai-</a:t>
            </a:r>
            <a:r>
              <a:rPr lang="en-US" b="1" dirty="0" err="1"/>
              <a:t>rl</a:t>
            </a:r>
            <a:r>
              <a:rPr lang="en-US" b="1" dirty="0"/>
              <a:t>-</a:t>
            </a:r>
            <a:r>
              <a:rPr lang="en-US" b="1" dirty="0" err="1"/>
              <a:t>training.git</a:t>
            </a:r>
            <a:endParaRPr lang="en-US" b="1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Implement different agents in the </a:t>
            </a:r>
            <a:r>
              <a:rPr lang="en-US" b="1" dirty="0" err="1"/>
              <a:t>mabpagents.py</a:t>
            </a:r>
            <a:r>
              <a:rPr lang="en-US" b="1" dirty="0"/>
              <a:t> </a:t>
            </a:r>
            <a:r>
              <a:rPr lang="en-US" dirty="0"/>
              <a:t>file (start from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epsilon_greedy_agent</a:t>
            </a:r>
            <a:r>
              <a:rPr lang="en-US" dirty="0"/>
              <a:t>)</a:t>
            </a:r>
            <a:endParaRPr lang="en-US" b="1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Visualize your results with the </a:t>
            </a:r>
            <a:r>
              <a:rPr lang="en-US" b="1" dirty="0" err="1"/>
              <a:t>mabp.ipynb</a:t>
            </a:r>
            <a:r>
              <a:rPr lang="en-US" dirty="0"/>
              <a:t> notebook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Try to maximize the cumulative reward!</a:t>
            </a:r>
            <a:endParaRPr dirty="0"/>
          </a:p>
        </p:txBody>
      </p:sp>
      <p:sp>
        <p:nvSpPr>
          <p:cNvPr id="227" name="Google Shape;227;p5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315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50000" y="1122363"/>
            <a:ext cx="11292000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Quicksand"/>
              <a:buNone/>
            </a:pPr>
            <a:r>
              <a:rPr lang="en-US" dirty="0"/>
              <a:t>Reinforcement Learning part 2</a:t>
            </a:r>
            <a:endParaRPr dirty="0"/>
          </a:p>
        </p:txBody>
      </p:sp>
      <p:sp>
        <p:nvSpPr>
          <p:cNvPr id="202" name="Google Shape;202;p2"/>
          <p:cNvSpPr txBox="1">
            <a:spLocks noGrp="1"/>
          </p:cNvSpPr>
          <p:nvPr>
            <p:ph type="subTitle" idx="1"/>
          </p:nvPr>
        </p:nvSpPr>
        <p:spPr>
          <a:xfrm>
            <a:off x="450000" y="3730558"/>
            <a:ext cx="11292000" cy="152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Training Vantage AI</a:t>
            </a:r>
            <a:endParaRPr dirty="0"/>
          </a:p>
        </p:txBody>
      </p:sp>
      <p:sp>
        <p:nvSpPr>
          <p:cNvPr id="203" name="Google Shape;203;p2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04-11-2022</a:t>
            </a:r>
            <a:endParaRPr dirty="0"/>
          </a:p>
        </p:txBody>
      </p:sp>
      <p:sp>
        <p:nvSpPr>
          <p:cNvPr id="204" name="Google Shape;204;p2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Reinforcement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316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D2201-6BC6-8551-08B5-AB9BC7CB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Recap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38B22-A85C-03D5-9CDA-8E6F4AB951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36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B1935-94C6-9EB8-A40B-D2D87F399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800" y="1402861"/>
            <a:ext cx="11293200" cy="4460400"/>
          </a:xfrm>
        </p:spPr>
        <p:txBody>
          <a:bodyPr/>
          <a:lstStyle/>
          <a:p>
            <a:r>
              <a:rPr lang="en-NL" dirty="0"/>
              <a:t>Agent, states, actions, rewards, policy</a:t>
            </a:r>
          </a:p>
          <a:p>
            <a:r>
              <a:rPr lang="en-NL" dirty="0"/>
              <a:t>Defining actions, states and rewards</a:t>
            </a:r>
          </a:p>
          <a:p>
            <a:r>
              <a:rPr lang="en-NL" dirty="0"/>
              <a:t>RL challenges</a:t>
            </a:r>
          </a:p>
          <a:p>
            <a:r>
              <a:rPr lang="en-NL" dirty="0"/>
              <a:t>Multi-armed bandits</a:t>
            </a:r>
          </a:p>
          <a:p>
            <a:r>
              <a:rPr lang="en-NL" dirty="0"/>
              <a:t>Exploration and exploitation</a:t>
            </a:r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037AA02C-0E1B-28BD-6492-BB99013A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821" y="1877599"/>
            <a:ext cx="6410179" cy="416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182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 txBox="1">
            <a:spLocks noGrp="1"/>
          </p:cNvSpPr>
          <p:nvPr>
            <p:ph type="title"/>
          </p:nvPr>
        </p:nvSpPr>
        <p:spPr>
          <a:xfrm>
            <a:off x="4317150" y="450000"/>
            <a:ext cx="7426049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icksand"/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338" name="Google Shape;338;p17"/>
          <p:cNvSpPr txBox="1">
            <a:spLocks noGrp="1"/>
          </p:cNvSpPr>
          <p:nvPr>
            <p:ph type="body" idx="1"/>
          </p:nvPr>
        </p:nvSpPr>
        <p:spPr>
          <a:xfrm>
            <a:off x="4317150" y="1454285"/>
            <a:ext cx="7426049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1" indent="0">
              <a:spcBef>
                <a:spcPts val="0"/>
              </a:spcBef>
              <a:buNone/>
            </a:pPr>
            <a:r>
              <a:rPr lang="en-US" b="1" strike="sngStrike" dirty="0"/>
              <a:t>What is RL</a:t>
            </a:r>
            <a:endParaRPr lang="en-US" strike="sngStrike" dirty="0"/>
          </a:p>
          <a:p>
            <a:pPr marL="400051" indent="-285750">
              <a:spcBef>
                <a:spcPts val="0"/>
              </a:spcBef>
            </a:pPr>
            <a:r>
              <a:rPr lang="en-US" strike="sngStrike" dirty="0"/>
              <a:t>Terminology &amp; concepts</a:t>
            </a:r>
          </a:p>
          <a:p>
            <a:pPr marL="400051" indent="-285750">
              <a:spcBef>
                <a:spcPts val="0"/>
              </a:spcBef>
            </a:pPr>
            <a:r>
              <a:rPr lang="en-US" strike="sngStrike" dirty="0"/>
              <a:t>When (not) to use RL?</a:t>
            </a:r>
          </a:p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Basic Reinforcement Learning systems</a:t>
            </a:r>
          </a:p>
          <a:p>
            <a:pPr marL="400051" indent="-285750">
              <a:spcBef>
                <a:spcPts val="0"/>
              </a:spcBef>
            </a:pPr>
            <a:r>
              <a:rPr lang="en-US" strike="sngStrike" dirty="0"/>
              <a:t>Multi-armed bandits</a:t>
            </a:r>
          </a:p>
          <a:p>
            <a:pPr marL="400051" indent="-285750">
              <a:spcBef>
                <a:spcPts val="0"/>
              </a:spcBef>
            </a:pPr>
            <a:r>
              <a:rPr lang="en-US" dirty="0"/>
              <a:t>Markov decision processes</a:t>
            </a:r>
          </a:p>
          <a:p>
            <a:pPr marL="400051" indent="-285750">
              <a:spcBef>
                <a:spcPts val="0"/>
              </a:spcBef>
            </a:pPr>
            <a:r>
              <a:rPr lang="en-US" dirty="0"/>
              <a:t>Q-Learning</a:t>
            </a:r>
          </a:p>
          <a:p>
            <a:pPr marL="114301" indent="0">
              <a:spcBef>
                <a:spcPts val="0"/>
              </a:spcBef>
              <a:buNone/>
            </a:pPr>
            <a:r>
              <a:rPr lang="en-US" i="1" strike="sngStrike" dirty="0"/>
              <a:t>Hands on 1</a:t>
            </a:r>
          </a:p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Deep Q-Learning</a:t>
            </a:r>
          </a:p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Improving RL systems</a:t>
            </a:r>
          </a:p>
          <a:p>
            <a:pPr marL="114301" indent="0">
              <a:spcBef>
                <a:spcPts val="0"/>
              </a:spcBef>
              <a:buNone/>
            </a:pPr>
            <a:r>
              <a:rPr lang="en-US" i="1" dirty="0"/>
              <a:t>Hands on 2</a:t>
            </a:r>
            <a:endParaRPr lang="en-US" dirty="0"/>
          </a:p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Case: Double Deep Q-Learning at Ikea by Menno</a:t>
            </a:r>
          </a:p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Final thoughts and further reading</a:t>
            </a:r>
          </a:p>
        </p:txBody>
      </p:sp>
      <p:sp>
        <p:nvSpPr>
          <p:cNvPr id="339" name="Google Shape;339;p17"/>
          <p:cNvSpPr txBox="1">
            <a:spLocks noGrp="1"/>
          </p:cNvSpPr>
          <p:nvPr>
            <p:ph type="body" idx="2"/>
          </p:nvPr>
        </p:nvSpPr>
        <p:spPr>
          <a:xfrm>
            <a:off x="448801" y="1454285"/>
            <a:ext cx="3151649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dirty="0"/>
          </a:p>
        </p:txBody>
      </p:sp>
      <p:sp>
        <p:nvSpPr>
          <p:cNvPr id="340" name="Google Shape;340;p17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ftr" idx="11"/>
          </p:nvPr>
        </p:nvSpPr>
        <p:spPr>
          <a:xfrm>
            <a:off x="4774351" y="6178962"/>
            <a:ext cx="43482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17"/>
          <p:cNvSpPr txBox="1">
            <a:spLocks noGrp="1"/>
          </p:cNvSpPr>
          <p:nvPr>
            <p:ph type="sldNum" idx="12"/>
          </p:nvPr>
        </p:nvSpPr>
        <p:spPr>
          <a:xfrm>
            <a:off x="4317150" y="6178962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8405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"/>
          <p:cNvSpPr txBox="1">
            <a:spLocks noGrp="1"/>
          </p:cNvSpPr>
          <p:nvPr>
            <p:ph type="ctrTitle"/>
          </p:nvPr>
        </p:nvSpPr>
        <p:spPr>
          <a:xfrm>
            <a:off x="450000" y="1122363"/>
            <a:ext cx="11292000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Quicksand"/>
              <a:buNone/>
            </a:pPr>
            <a:r>
              <a:rPr lang="en-US" dirty="0"/>
              <a:t>Markov Decision Processes</a:t>
            </a:r>
            <a:endParaRPr dirty="0"/>
          </a:p>
        </p:txBody>
      </p:sp>
      <p:sp>
        <p:nvSpPr>
          <p:cNvPr id="234" name="Google Shape;234;p6"/>
          <p:cNvSpPr txBox="1">
            <a:spLocks noGrp="1"/>
          </p:cNvSpPr>
          <p:nvPr>
            <p:ph type="subTitle" idx="1"/>
          </p:nvPr>
        </p:nvSpPr>
        <p:spPr>
          <a:xfrm>
            <a:off x="450000" y="3730558"/>
            <a:ext cx="11292000" cy="152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  <p:sp>
        <p:nvSpPr>
          <p:cNvPr id="235" name="Google Shape;235;p6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6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6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0274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450000" y="450000"/>
            <a:ext cx="11293200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icksand"/>
              <a:buNone/>
            </a:pPr>
            <a:r>
              <a:rPr lang="en-US" dirty="0"/>
              <a:t>Markov Chains</a:t>
            </a:r>
            <a:endParaRPr dirty="0"/>
          </a:p>
        </p:txBody>
      </p:sp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450000" y="1454285"/>
            <a:ext cx="4980982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States with probabilities</a:t>
            </a:r>
          </a:p>
          <a:p>
            <a:pPr marL="114301" indent="0">
              <a:spcBef>
                <a:spcPts val="0"/>
              </a:spcBef>
              <a:buNone/>
            </a:pPr>
            <a:endParaRPr lang="en-US" dirty="0"/>
          </a:p>
          <a:p>
            <a:pPr marL="114301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260" name="Google Shape;260;p9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9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  <p:pic>
        <p:nvPicPr>
          <p:cNvPr id="19458" name="Picture 2" descr="r - Creating three-state Markov chain plot - Stack Overflow">
            <a:extLst>
              <a:ext uri="{FF2B5EF4-FFF2-40B4-BE49-F238E27FC236}">
                <a16:creationId xmlns:a16="http://schemas.microsoft.com/office/drawing/2014/main" id="{DB8538EF-5CB4-FFEA-25BD-158BF2C41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451" y="989815"/>
            <a:ext cx="4512362" cy="425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34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7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7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2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C8DF536-142A-2A3A-239C-935410267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5" y="477923"/>
            <a:ext cx="7470191" cy="2268584"/>
          </a:xfrm>
          <a:prstGeom prst="rect">
            <a:avLst/>
          </a:prstGeom>
        </p:spPr>
      </p:pic>
      <p:pic>
        <p:nvPicPr>
          <p:cNvPr id="3" name="Picture 2" descr="Fig. 1">
            <a:extLst>
              <a:ext uri="{FF2B5EF4-FFF2-40B4-BE49-F238E27FC236}">
                <a16:creationId xmlns:a16="http://schemas.microsoft.com/office/drawing/2014/main" id="{B3BD23DA-ED30-45ED-2379-B646290CA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75" y="2859305"/>
            <a:ext cx="7281828" cy="288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ECD76-1464-55D0-ADBE-4E84A4FD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Markov Decision Processes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3A41FF-02EC-B40D-542D-A6E03590D2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40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B136C-8653-A209-844F-DD1B956C8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NL" b="1" dirty="0"/>
              <a:t>Changes compared to Markov chain</a:t>
            </a:r>
          </a:p>
          <a:p>
            <a:r>
              <a:rPr lang="en-NL" dirty="0"/>
              <a:t>Add actions</a:t>
            </a:r>
          </a:p>
          <a:p>
            <a:r>
              <a:rPr lang="en-NL" dirty="0"/>
              <a:t>Add rewards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D0E8371-B4AB-B309-1F40-DB6E1A34C18A}"/>
              </a:ext>
            </a:extLst>
          </p:cNvPr>
          <p:cNvGrpSpPr/>
          <p:nvPr/>
        </p:nvGrpSpPr>
        <p:grpSpPr>
          <a:xfrm>
            <a:off x="3239008" y="2402250"/>
            <a:ext cx="8320153" cy="3135526"/>
            <a:chOff x="1570463" y="3408559"/>
            <a:chExt cx="8320153" cy="3135526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F098FB1-3580-0B97-AACE-27B81FAD247A}"/>
                </a:ext>
              </a:extLst>
            </p:cNvPr>
            <p:cNvSpPr txBox="1"/>
            <p:nvPr/>
          </p:nvSpPr>
          <p:spPr>
            <a:xfrm>
              <a:off x="9416970" y="4291568"/>
              <a:ext cx="4736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dirty="0"/>
                <a:t>0.1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2D25EFC-110D-504F-2F3A-181435CAC982}"/>
                </a:ext>
              </a:extLst>
            </p:cNvPr>
            <p:cNvGrpSpPr/>
            <p:nvPr/>
          </p:nvGrpSpPr>
          <p:grpSpPr>
            <a:xfrm>
              <a:off x="1570463" y="3408559"/>
              <a:ext cx="7694420" cy="3135526"/>
              <a:chOff x="1605123" y="3448244"/>
              <a:chExt cx="7694420" cy="3135526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C1A8536-CCC7-E2EA-37AD-72BB2E1C921F}"/>
                  </a:ext>
                </a:extLst>
              </p:cNvPr>
              <p:cNvSpPr/>
              <p:nvPr/>
            </p:nvSpPr>
            <p:spPr>
              <a:xfrm>
                <a:off x="2328421" y="4630717"/>
                <a:ext cx="772998" cy="77299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EC8A512-D472-C79F-45D3-9C614D0C3A03}"/>
                  </a:ext>
                </a:extLst>
              </p:cNvPr>
              <p:cNvSpPr/>
              <p:nvPr/>
            </p:nvSpPr>
            <p:spPr>
              <a:xfrm>
                <a:off x="5427483" y="4628560"/>
                <a:ext cx="772998" cy="77299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0AC518C-973B-8820-AB10-AA5A6A9B6D2F}"/>
                  </a:ext>
                </a:extLst>
              </p:cNvPr>
              <p:cNvSpPr/>
              <p:nvPr/>
            </p:nvSpPr>
            <p:spPr>
              <a:xfrm>
                <a:off x="8526545" y="4628560"/>
                <a:ext cx="772998" cy="77299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" name="Diamond 11">
                <a:extLst>
                  <a:ext uri="{FF2B5EF4-FFF2-40B4-BE49-F238E27FC236}">
                    <a16:creationId xmlns:a16="http://schemas.microsoft.com/office/drawing/2014/main" id="{19A3FC49-9AA4-A9F5-EA0E-968F33B3C2A4}"/>
                  </a:ext>
                </a:extLst>
              </p:cNvPr>
              <p:cNvSpPr/>
              <p:nvPr/>
            </p:nvSpPr>
            <p:spPr>
              <a:xfrm>
                <a:off x="3101419" y="4707117"/>
                <a:ext cx="568751" cy="612742"/>
              </a:xfrm>
              <a:prstGeom prst="diamon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Diamond 12">
                <a:extLst>
                  <a:ext uri="{FF2B5EF4-FFF2-40B4-BE49-F238E27FC236}">
                    <a16:creationId xmlns:a16="http://schemas.microsoft.com/office/drawing/2014/main" id="{95FD7317-9835-CA88-FB01-B9FC66835C2A}"/>
                  </a:ext>
                </a:extLst>
              </p:cNvPr>
              <p:cNvSpPr/>
              <p:nvPr/>
            </p:nvSpPr>
            <p:spPr>
              <a:xfrm>
                <a:off x="8628668" y="4001495"/>
                <a:ext cx="568751" cy="612742"/>
              </a:xfrm>
              <a:prstGeom prst="diamon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" name="Diamond 13">
                <a:extLst>
                  <a:ext uri="{FF2B5EF4-FFF2-40B4-BE49-F238E27FC236}">
                    <a16:creationId xmlns:a16="http://schemas.microsoft.com/office/drawing/2014/main" id="{AD18A5D6-B108-21FB-BEE0-A0DAED484A56}"/>
                  </a:ext>
                </a:extLst>
              </p:cNvPr>
              <p:cNvSpPr/>
              <p:nvPr/>
            </p:nvSpPr>
            <p:spPr>
              <a:xfrm>
                <a:off x="5529606" y="5426593"/>
                <a:ext cx="568751" cy="612742"/>
              </a:xfrm>
              <a:prstGeom prst="diamon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" name="Diamond 14">
                <a:extLst>
                  <a:ext uri="{FF2B5EF4-FFF2-40B4-BE49-F238E27FC236}">
                    <a16:creationId xmlns:a16="http://schemas.microsoft.com/office/drawing/2014/main" id="{3216E9D9-223E-2B25-1D4D-448EBF50410C}"/>
                  </a:ext>
                </a:extLst>
              </p:cNvPr>
              <p:cNvSpPr/>
              <p:nvPr/>
            </p:nvSpPr>
            <p:spPr>
              <a:xfrm>
                <a:off x="6200481" y="4707117"/>
                <a:ext cx="568751" cy="612742"/>
              </a:xfrm>
              <a:prstGeom prst="diamon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" name="Diamond 15">
                <a:extLst>
                  <a:ext uri="{FF2B5EF4-FFF2-40B4-BE49-F238E27FC236}">
                    <a16:creationId xmlns:a16="http://schemas.microsoft.com/office/drawing/2014/main" id="{FF87757A-AE76-10FD-9210-A1D83AC47833}"/>
                  </a:ext>
                </a:extLst>
              </p:cNvPr>
              <p:cNvSpPr/>
              <p:nvPr/>
            </p:nvSpPr>
            <p:spPr>
              <a:xfrm>
                <a:off x="2425830" y="4001587"/>
                <a:ext cx="568751" cy="612742"/>
              </a:xfrm>
              <a:prstGeom prst="diamon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" name="Diamond 16">
                <a:extLst>
                  <a:ext uri="{FF2B5EF4-FFF2-40B4-BE49-F238E27FC236}">
                    <a16:creationId xmlns:a16="http://schemas.microsoft.com/office/drawing/2014/main" id="{FC9F026D-4DEB-A949-A10B-DF68C32A38A8}"/>
                  </a:ext>
                </a:extLst>
              </p:cNvPr>
              <p:cNvSpPr/>
              <p:nvPr/>
            </p:nvSpPr>
            <p:spPr>
              <a:xfrm>
                <a:off x="2421052" y="5436492"/>
                <a:ext cx="568751" cy="612742"/>
              </a:xfrm>
              <a:prstGeom prst="diamon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9A1BC532-42A3-FA5F-5AA0-1EB856E9C1A7}"/>
                  </a:ext>
                </a:extLst>
              </p:cNvPr>
              <p:cNvCxnSpPr>
                <a:stCxn id="12" idx="2"/>
                <a:endCxn id="5" idx="5"/>
              </p:cNvCxnSpPr>
              <p:nvPr/>
            </p:nvCxnSpPr>
            <p:spPr>
              <a:xfrm rot="5400000" flipH="1">
                <a:off x="3172332" y="5106397"/>
                <a:ext cx="29347" cy="397579"/>
              </a:xfrm>
              <a:prstGeom prst="curvedConnector3">
                <a:avLst>
                  <a:gd name="adj1" fmla="val -679231"/>
                </a:avLst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urved Connector 21">
                <a:extLst>
                  <a:ext uri="{FF2B5EF4-FFF2-40B4-BE49-F238E27FC236}">
                    <a16:creationId xmlns:a16="http://schemas.microsoft.com/office/drawing/2014/main" id="{10C8DFBB-DE6A-9ACD-EB4D-C86599660781}"/>
                  </a:ext>
                </a:extLst>
              </p:cNvPr>
              <p:cNvCxnSpPr>
                <a:cxnSpLocks/>
                <a:stCxn id="17" idx="2"/>
                <a:endCxn id="5" idx="2"/>
              </p:cNvCxnSpPr>
              <p:nvPr/>
            </p:nvCxnSpPr>
            <p:spPr>
              <a:xfrm rot="5400000" flipH="1">
                <a:off x="2000916" y="5344722"/>
                <a:ext cx="1032018" cy="377007"/>
              </a:xfrm>
              <a:prstGeom prst="curvedConnector4">
                <a:avLst>
                  <a:gd name="adj1" fmla="val -22151"/>
                  <a:gd name="adj2" fmla="val 160635"/>
                </a:avLst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urved Connector 24">
                <a:extLst>
                  <a:ext uri="{FF2B5EF4-FFF2-40B4-BE49-F238E27FC236}">
                    <a16:creationId xmlns:a16="http://schemas.microsoft.com/office/drawing/2014/main" id="{4A59EF85-E493-2B95-F4EC-1435AD334C03}"/>
                  </a:ext>
                </a:extLst>
              </p:cNvPr>
              <p:cNvCxnSpPr>
                <a:cxnSpLocks/>
                <a:stCxn id="17" idx="3"/>
                <a:endCxn id="10" idx="3"/>
              </p:cNvCxnSpPr>
              <p:nvPr/>
            </p:nvCxnSpPr>
            <p:spPr>
              <a:xfrm flipV="1">
                <a:off x="2989803" y="5288355"/>
                <a:ext cx="2550883" cy="454508"/>
              </a:xfrm>
              <a:prstGeom prst="curvedConnector2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urved Connector 27">
                <a:extLst>
                  <a:ext uri="{FF2B5EF4-FFF2-40B4-BE49-F238E27FC236}">
                    <a16:creationId xmlns:a16="http://schemas.microsoft.com/office/drawing/2014/main" id="{4ADE4586-2DBB-F6B2-8948-00FAA428DF88}"/>
                  </a:ext>
                </a:extLst>
              </p:cNvPr>
              <p:cNvCxnSpPr>
                <a:cxnSpLocks/>
                <a:stCxn id="12" idx="3"/>
                <a:endCxn id="10" idx="2"/>
              </p:cNvCxnSpPr>
              <p:nvPr/>
            </p:nvCxnSpPr>
            <p:spPr>
              <a:xfrm>
                <a:off x="3670170" y="5013488"/>
                <a:ext cx="1757313" cy="1571"/>
              </a:xfrm>
              <a:prstGeom prst="curvedConnector3">
                <a:avLst>
                  <a:gd name="adj1" fmla="val 50000"/>
                </a:avLst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urved Connector 30">
                <a:extLst>
                  <a:ext uri="{FF2B5EF4-FFF2-40B4-BE49-F238E27FC236}">
                    <a16:creationId xmlns:a16="http://schemas.microsoft.com/office/drawing/2014/main" id="{CCC5329D-F260-943E-7EF5-53AD535B861D}"/>
                  </a:ext>
                </a:extLst>
              </p:cNvPr>
              <p:cNvCxnSpPr>
                <a:cxnSpLocks/>
                <a:stCxn id="16" idx="0"/>
                <a:endCxn id="5" idx="1"/>
              </p:cNvCxnSpPr>
              <p:nvPr/>
            </p:nvCxnSpPr>
            <p:spPr>
              <a:xfrm rot="16200000" flipH="1" flipV="1">
                <a:off x="2204748" y="4238462"/>
                <a:ext cx="742333" cy="268582"/>
              </a:xfrm>
              <a:prstGeom prst="curvedConnector5">
                <a:avLst>
                  <a:gd name="adj1" fmla="val -30795"/>
                  <a:gd name="adj2" fmla="val 233696"/>
                  <a:gd name="adj3" fmla="val 63329"/>
                </a:avLst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urved Connector 39">
                <a:extLst>
                  <a:ext uri="{FF2B5EF4-FFF2-40B4-BE49-F238E27FC236}">
                    <a16:creationId xmlns:a16="http://schemas.microsoft.com/office/drawing/2014/main" id="{3EC0C0AA-A514-9885-C538-98B9D0F8E999}"/>
                  </a:ext>
                </a:extLst>
              </p:cNvPr>
              <p:cNvCxnSpPr>
                <a:cxnSpLocks/>
                <a:stCxn id="14" idx="2"/>
                <a:endCxn id="10" idx="5"/>
              </p:cNvCxnSpPr>
              <p:nvPr/>
            </p:nvCxnSpPr>
            <p:spPr>
              <a:xfrm rot="5400000" flipH="1" flipV="1">
                <a:off x="5575140" y="5527197"/>
                <a:ext cx="750980" cy="273296"/>
              </a:xfrm>
              <a:prstGeom prst="curvedConnector5">
                <a:avLst>
                  <a:gd name="adj1" fmla="val -30440"/>
                  <a:gd name="adj2" fmla="val 222767"/>
                  <a:gd name="adj3" fmla="val 83259"/>
                </a:avLst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urved Connector 43">
                <a:extLst>
                  <a:ext uri="{FF2B5EF4-FFF2-40B4-BE49-F238E27FC236}">
                    <a16:creationId xmlns:a16="http://schemas.microsoft.com/office/drawing/2014/main" id="{B8022193-4792-8A87-2624-39AFB2542389}"/>
                  </a:ext>
                </a:extLst>
              </p:cNvPr>
              <p:cNvCxnSpPr>
                <a:cxnSpLocks/>
                <a:stCxn id="15" idx="3"/>
                <a:endCxn id="11" idx="2"/>
              </p:cNvCxnSpPr>
              <p:nvPr/>
            </p:nvCxnSpPr>
            <p:spPr>
              <a:xfrm>
                <a:off x="6769232" y="5013488"/>
                <a:ext cx="1757313" cy="1571"/>
              </a:xfrm>
              <a:prstGeom prst="curvedConnector3">
                <a:avLst>
                  <a:gd name="adj1" fmla="val 50000"/>
                </a:avLst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Curved Connector 46">
                <a:extLst>
                  <a:ext uri="{FF2B5EF4-FFF2-40B4-BE49-F238E27FC236}">
                    <a16:creationId xmlns:a16="http://schemas.microsoft.com/office/drawing/2014/main" id="{9146267A-BD48-AADB-DDAF-F4CA825A5898}"/>
                  </a:ext>
                </a:extLst>
              </p:cNvPr>
              <p:cNvCxnSpPr>
                <a:cxnSpLocks/>
                <a:stCxn id="13" idx="1"/>
                <a:endCxn id="10" idx="0"/>
              </p:cNvCxnSpPr>
              <p:nvPr/>
            </p:nvCxnSpPr>
            <p:spPr>
              <a:xfrm rot="10800000" flipV="1">
                <a:off x="5813982" y="4307866"/>
                <a:ext cx="2814686" cy="320694"/>
              </a:xfrm>
              <a:prstGeom prst="curvedConnector2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urved Connector 49">
                <a:extLst>
                  <a:ext uri="{FF2B5EF4-FFF2-40B4-BE49-F238E27FC236}">
                    <a16:creationId xmlns:a16="http://schemas.microsoft.com/office/drawing/2014/main" id="{84DBA8AB-31B1-221B-1E2B-4D2D88554520}"/>
                  </a:ext>
                </a:extLst>
              </p:cNvPr>
              <p:cNvCxnSpPr>
                <a:cxnSpLocks/>
                <a:stCxn id="13" idx="0"/>
                <a:endCxn id="5" idx="7"/>
              </p:cNvCxnSpPr>
              <p:nvPr/>
            </p:nvCxnSpPr>
            <p:spPr>
              <a:xfrm rot="16200000" flipH="1" flipV="1">
                <a:off x="5579417" y="1410293"/>
                <a:ext cx="742425" cy="5924828"/>
              </a:xfrm>
              <a:prstGeom prst="curvedConnector3">
                <a:avLst>
                  <a:gd name="adj1" fmla="val -30791"/>
                </a:avLst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urved Connector 52">
                <a:extLst>
                  <a:ext uri="{FF2B5EF4-FFF2-40B4-BE49-F238E27FC236}">
                    <a16:creationId xmlns:a16="http://schemas.microsoft.com/office/drawing/2014/main" id="{CC143139-8A73-FCFC-CAEF-5E7A57CC6FD2}"/>
                  </a:ext>
                </a:extLst>
              </p:cNvPr>
              <p:cNvCxnSpPr>
                <a:cxnSpLocks/>
                <a:stCxn id="13" idx="3"/>
                <a:endCxn id="11" idx="7"/>
              </p:cNvCxnSpPr>
              <p:nvPr/>
            </p:nvCxnSpPr>
            <p:spPr>
              <a:xfrm flipH="1">
                <a:off x="9186340" y="4307866"/>
                <a:ext cx="11079" cy="433897"/>
              </a:xfrm>
              <a:prstGeom prst="curvedConnector4">
                <a:avLst>
                  <a:gd name="adj1" fmla="val -2063363"/>
                  <a:gd name="adj2" fmla="val 72260"/>
                </a:avLst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158F030-69A0-F927-82CD-C9E9DD8A0202}"/>
                  </a:ext>
                </a:extLst>
              </p:cNvPr>
              <p:cNvSpPr txBox="1"/>
              <p:nvPr/>
            </p:nvSpPr>
            <p:spPr>
              <a:xfrm>
                <a:off x="8717438" y="4137680"/>
                <a:ext cx="38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dirty="0"/>
                  <a:t>a</a:t>
                </a:r>
                <a:r>
                  <a:rPr lang="en-NL" baseline="-25000" dirty="0"/>
                  <a:t>1</a:t>
                </a:r>
                <a:endParaRPr lang="en-NL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0E30759-9FEE-6A4B-F0FC-7884094F3B73}"/>
                  </a:ext>
                </a:extLst>
              </p:cNvPr>
              <p:cNvSpPr txBox="1"/>
              <p:nvPr/>
            </p:nvSpPr>
            <p:spPr>
              <a:xfrm>
                <a:off x="2538207" y="4137680"/>
                <a:ext cx="38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dirty="0"/>
                  <a:t>a</a:t>
                </a:r>
                <a:r>
                  <a:rPr lang="en-NL" baseline="-25000" dirty="0"/>
                  <a:t>1</a:t>
                </a:r>
                <a:endParaRPr lang="en-NL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017B2A5-560E-4937-597C-71A342B115D1}"/>
                  </a:ext>
                </a:extLst>
              </p:cNvPr>
              <p:cNvSpPr txBox="1"/>
              <p:nvPr/>
            </p:nvSpPr>
            <p:spPr>
              <a:xfrm>
                <a:off x="6313684" y="4847405"/>
                <a:ext cx="38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dirty="0"/>
                  <a:t>a</a:t>
                </a:r>
                <a:r>
                  <a:rPr lang="en-NL" baseline="-25000" dirty="0"/>
                  <a:t>2</a:t>
                </a:r>
                <a:endParaRPr lang="en-NL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EA41813-9352-9D3F-1BA2-5083E49D2D6E}"/>
                  </a:ext>
                </a:extLst>
              </p:cNvPr>
              <p:cNvSpPr txBox="1"/>
              <p:nvPr/>
            </p:nvSpPr>
            <p:spPr>
              <a:xfrm>
                <a:off x="3213822" y="4847405"/>
                <a:ext cx="38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dirty="0"/>
                  <a:t>a</a:t>
                </a:r>
                <a:r>
                  <a:rPr lang="en-NL" baseline="-25000" dirty="0"/>
                  <a:t>2</a:t>
                </a:r>
                <a:endParaRPr lang="en-NL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B804149-A1D1-8F77-27CE-CB7D077D67B6}"/>
                  </a:ext>
                </a:extLst>
              </p:cNvPr>
              <p:cNvSpPr txBox="1"/>
              <p:nvPr/>
            </p:nvSpPr>
            <p:spPr>
              <a:xfrm>
                <a:off x="2538206" y="5577343"/>
                <a:ext cx="38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dirty="0"/>
                  <a:t>a</a:t>
                </a:r>
                <a:r>
                  <a:rPr lang="en-NL" baseline="-25000" dirty="0"/>
                  <a:t>0</a:t>
                </a:r>
                <a:endParaRPr lang="en-NL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09037B9-F2D4-5F98-9DA3-363F452A64B7}"/>
                  </a:ext>
                </a:extLst>
              </p:cNvPr>
              <p:cNvSpPr txBox="1"/>
              <p:nvPr/>
            </p:nvSpPr>
            <p:spPr>
              <a:xfrm>
                <a:off x="5630632" y="5579282"/>
                <a:ext cx="38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dirty="0"/>
                  <a:t>a</a:t>
                </a:r>
                <a:r>
                  <a:rPr lang="en-NL" baseline="-25000" dirty="0"/>
                  <a:t>0</a:t>
                </a:r>
                <a:endParaRPr lang="en-NL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D022AE9-4FDC-8007-5E94-F0DD490B604A}"/>
                  </a:ext>
                </a:extLst>
              </p:cNvPr>
              <p:cNvSpPr txBox="1"/>
              <p:nvPr/>
            </p:nvSpPr>
            <p:spPr>
              <a:xfrm>
                <a:off x="2544348" y="4852837"/>
                <a:ext cx="38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dirty="0"/>
                  <a:t>s</a:t>
                </a:r>
                <a:r>
                  <a:rPr lang="en-NL" baseline="-25000" dirty="0"/>
                  <a:t>0</a:t>
                </a:r>
                <a:endParaRPr lang="en-NL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3A4B5A0-250B-4D8F-ACE3-58778B76A163}"/>
                  </a:ext>
                </a:extLst>
              </p:cNvPr>
              <p:cNvSpPr txBox="1"/>
              <p:nvPr/>
            </p:nvSpPr>
            <p:spPr>
              <a:xfrm>
                <a:off x="5642632" y="4865219"/>
                <a:ext cx="38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dirty="0"/>
                  <a:t>s</a:t>
                </a:r>
                <a:r>
                  <a:rPr lang="en-NL" baseline="-25000" dirty="0"/>
                  <a:t>1</a:t>
                </a:r>
                <a:endParaRPr lang="en-NL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B7FDD1-8D5F-15FC-A56B-D05131567B8E}"/>
                  </a:ext>
                </a:extLst>
              </p:cNvPr>
              <p:cNvSpPr txBox="1"/>
              <p:nvPr/>
            </p:nvSpPr>
            <p:spPr>
              <a:xfrm>
                <a:off x="8718274" y="4847405"/>
                <a:ext cx="38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dirty="0"/>
                  <a:t>s</a:t>
                </a:r>
                <a:r>
                  <a:rPr lang="en-NL" baseline="-25000" dirty="0"/>
                  <a:t>2</a:t>
                </a:r>
                <a:endParaRPr lang="en-NL" dirty="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73B686A-B1DD-8505-B688-19EA5336011D}"/>
                  </a:ext>
                </a:extLst>
              </p:cNvPr>
              <p:cNvSpPr txBox="1"/>
              <p:nvPr/>
            </p:nvSpPr>
            <p:spPr>
              <a:xfrm>
                <a:off x="2128070" y="3480575"/>
                <a:ext cx="4736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dirty="0"/>
                  <a:t>1.0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0B1EA89-84FA-576F-40E7-427EDDA528B4}"/>
                  </a:ext>
                </a:extLst>
              </p:cNvPr>
              <p:cNvSpPr txBox="1"/>
              <p:nvPr/>
            </p:nvSpPr>
            <p:spPr>
              <a:xfrm>
                <a:off x="5950629" y="6275993"/>
                <a:ext cx="4736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dirty="0"/>
                  <a:t>1.0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E60CAE6-7064-CA6F-2DF9-FA5DD435B464}"/>
                  </a:ext>
                </a:extLst>
              </p:cNvPr>
              <p:cNvSpPr txBox="1"/>
              <p:nvPr/>
            </p:nvSpPr>
            <p:spPr>
              <a:xfrm>
                <a:off x="6771544" y="4722169"/>
                <a:ext cx="4736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dirty="0"/>
                  <a:t>1.0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986389-36AD-1D84-5AE6-B84A09236C0C}"/>
                  </a:ext>
                </a:extLst>
              </p:cNvPr>
              <p:cNvSpPr txBox="1"/>
              <p:nvPr/>
            </p:nvSpPr>
            <p:spPr>
              <a:xfrm>
                <a:off x="8289722" y="3558933"/>
                <a:ext cx="4736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dirty="0"/>
                  <a:t>0.8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EE18EA6-0669-E65C-36BC-B0ABE605E298}"/>
                  </a:ext>
                </a:extLst>
              </p:cNvPr>
              <p:cNvSpPr txBox="1"/>
              <p:nvPr/>
            </p:nvSpPr>
            <p:spPr>
              <a:xfrm>
                <a:off x="3326508" y="5305186"/>
                <a:ext cx="4736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dirty="0"/>
                  <a:t>0.8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246D06C-4260-81FF-A621-847F1024C4F2}"/>
                  </a:ext>
                </a:extLst>
              </p:cNvPr>
              <p:cNvSpPr txBox="1"/>
              <p:nvPr/>
            </p:nvSpPr>
            <p:spPr>
              <a:xfrm>
                <a:off x="3638965" y="4722169"/>
                <a:ext cx="4736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dirty="0"/>
                  <a:t>0.2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DAAF8B3-8D56-9AE2-89A9-9849BE570D76}"/>
                  </a:ext>
                </a:extLst>
              </p:cNvPr>
              <p:cNvSpPr txBox="1"/>
              <p:nvPr/>
            </p:nvSpPr>
            <p:spPr>
              <a:xfrm>
                <a:off x="2452906" y="6213614"/>
                <a:ext cx="4736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dirty="0"/>
                  <a:t>0.7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20C924C-2BA1-122E-0063-BBA9659372D4}"/>
                  </a:ext>
                </a:extLst>
              </p:cNvPr>
              <p:cNvSpPr txBox="1"/>
              <p:nvPr/>
            </p:nvSpPr>
            <p:spPr>
              <a:xfrm>
                <a:off x="3102218" y="5715413"/>
                <a:ext cx="4736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dirty="0"/>
                  <a:t>0.3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ADB35A4-50EA-D59D-2552-B42E4F7BFA2F}"/>
                  </a:ext>
                </a:extLst>
              </p:cNvPr>
              <p:cNvSpPr txBox="1"/>
              <p:nvPr/>
            </p:nvSpPr>
            <p:spPr>
              <a:xfrm>
                <a:off x="8052899" y="4029327"/>
                <a:ext cx="4736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dirty="0"/>
                  <a:t>0.1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7DA1D50-205E-7990-3C45-6865DE70ACD4}"/>
                  </a:ext>
                </a:extLst>
              </p:cNvPr>
              <p:cNvSpPr txBox="1"/>
              <p:nvPr/>
            </p:nvSpPr>
            <p:spPr>
              <a:xfrm>
                <a:off x="1605123" y="5577343"/>
                <a:ext cx="6727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1600" b="1" dirty="0">
                    <a:solidFill>
                      <a:srgbClr val="00B050"/>
                    </a:solidFill>
                  </a:rPr>
                  <a:t>+10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77DC25E-8BD3-210B-02ED-295B2CD030B8}"/>
                  </a:ext>
                </a:extLst>
              </p:cNvPr>
              <p:cNvSpPr txBox="1"/>
              <p:nvPr/>
            </p:nvSpPr>
            <p:spPr>
              <a:xfrm>
                <a:off x="5091090" y="3448244"/>
                <a:ext cx="6727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1600" b="1" dirty="0">
                    <a:solidFill>
                      <a:srgbClr val="00B050"/>
                    </a:solidFill>
                  </a:rPr>
                  <a:t>+40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BA17BC0-0DA1-AA61-3744-A929D614F7C2}"/>
                  </a:ext>
                </a:extLst>
              </p:cNvPr>
              <p:cNvSpPr txBox="1"/>
              <p:nvPr/>
            </p:nvSpPr>
            <p:spPr>
              <a:xfrm>
                <a:off x="7587975" y="4674934"/>
                <a:ext cx="6727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1600" b="1" dirty="0">
                    <a:solidFill>
                      <a:srgbClr val="FF0000"/>
                    </a:solidFill>
                  </a:rPr>
                  <a:t>-50</a:t>
                </a:r>
              </a:p>
            </p:txBody>
          </p:sp>
        </p:grpSp>
      </p:grp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555315DF-A2F2-BB77-19E9-9062381C30BA}"/>
              </a:ext>
            </a:extLst>
          </p:cNvPr>
          <p:cNvSpPr txBox="1">
            <a:spLocks/>
          </p:cNvSpPr>
          <p:nvPr/>
        </p:nvSpPr>
        <p:spPr>
          <a:xfrm>
            <a:off x="5030108" y="5707505"/>
            <a:ext cx="4735304" cy="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NL" b="1" dirty="0"/>
              <a:t>What’s the best strategy here?</a:t>
            </a:r>
          </a:p>
        </p:txBody>
      </p:sp>
    </p:spTree>
    <p:extLst>
      <p:ext uri="{BB962C8B-B14F-4D97-AF65-F5344CB8AC3E}">
        <p14:creationId xmlns:p14="http://schemas.microsoft.com/office/powerpoint/2010/main" val="49416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ECD76-1464-55D0-ADBE-4E84A4FD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Markov Decision Processes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3A41FF-02EC-B40D-542D-A6E03590D2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C9B136C-8653-A209-844F-DD1B956C8E6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NL" b="1" dirty="0"/>
                  <a:t>Bellman equations</a:t>
                </a:r>
              </a:p>
              <a:p>
                <a:r>
                  <a:rPr lang="en-NL" dirty="0"/>
                  <a:t>State value function</a:t>
                </a:r>
              </a:p>
              <a:p>
                <a:pPr marL="5715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b>
                    </m:sSub>
                    <m:d>
                      <m:dPr>
                        <m:begChr m:val="[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NL" sz="2400" i="1" dirty="0"/>
                  <a:t> </a:t>
                </a:r>
              </a:p>
              <a:p>
                <a:endParaRPr lang="en-NL" dirty="0"/>
              </a:p>
              <a:p>
                <a:r>
                  <a:rPr lang="en-NL" dirty="0"/>
                  <a:t>Action value function</a:t>
                </a:r>
              </a:p>
              <a:p>
                <a:pPr marL="5715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b>
                    </m:sSub>
                    <m:d>
                      <m:dPr>
                        <m:begChr m:val="[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NL" sz="2400" i="1" dirty="0"/>
                  <a:t> </a:t>
                </a:r>
              </a:p>
              <a:p>
                <a:endParaRPr lang="en-NL" dirty="0"/>
              </a:p>
              <a:p>
                <a:r>
                  <a:rPr lang="en-NL" dirty="0"/>
                  <a:t>Optimal policy based on Q-values</a:t>
                </a:r>
              </a:p>
              <a:p>
                <a:pPr marL="5715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NL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NL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NL" sz="2400" i="1" dirty="0"/>
                  <a:t> </a:t>
                </a:r>
              </a:p>
              <a:p>
                <a:pPr lvl="1"/>
                <a:endParaRPr lang="en-NL" i="1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C9B136C-8653-A209-844F-DD1B956C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57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"/>
          <p:cNvSpPr txBox="1">
            <a:spLocks noGrp="1"/>
          </p:cNvSpPr>
          <p:nvPr>
            <p:ph type="ctrTitle"/>
          </p:nvPr>
        </p:nvSpPr>
        <p:spPr>
          <a:xfrm>
            <a:off x="450000" y="1122363"/>
            <a:ext cx="11292000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Quicksand"/>
              <a:buNone/>
            </a:pPr>
            <a:r>
              <a:rPr lang="en-US" dirty="0"/>
              <a:t>Q-Learning</a:t>
            </a:r>
            <a:endParaRPr dirty="0"/>
          </a:p>
        </p:txBody>
      </p:sp>
      <p:sp>
        <p:nvSpPr>
          <p:cNvPr id="234" name="Google Shape;234;p6"/>
          <p:cNvSpPr txBox="1">
            <a:spLocks noGrp="1"/>
          </p:cNvSpPr>
          <p:nvPr>
            <p:ph type="subTitle" idx="1"/>
          </p:nvPr>
        </p:nvSpPr>
        <p:spPr>
          <a:xfrm>
            <a:off x="450000" y="3730558"/>
            <a:ext cx="11292000" cy="152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  <p:sp>
        <p:nvSpPr>
          <p:cNvPr id="235" name="Google Shape;235;p6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6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6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4124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AC4F04A9-D2E0-5E47-CB3C-D0C3F86E8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04288"/>
            <a:ext cx="5986182" cy="2510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B3159-D230-028E-D301-EE49A64C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Tabular Q-Learning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97E214-E595-844C-FD01-0F2CA7B113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43</a:t>
            </a:fld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4F72CF3-6BB6-899C-776D-79C9063F4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04" y="1951124"/>
            <a:ext cx="5321665" cy="35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31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8C0E-22B1-438F-7947-764623E2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Q-Learning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C19D70-7223-A117-9CA3-D744485B92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4A88EAD-4039-2C46-832D-4E12D3CDA19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NL" b="1" dirty="0"/>
                  <a:t>Learn the value of an action in a particular state</a:t>
                </a:r>
              </a:p>
              <a:p>
                <a:r>
                  <a:rPr lang="en-NL" dirty="0"/>
                  <a:t>Update the Q-values of state-action pairs:</a:t>
                </a: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NL" dirty="0"/>
              </a:p>
              <a:p>
                <a:pPr marL="114300" indent="0">
                  <a:buNone/>
                </a:pPr>
                <a:endParaRPr lang="en-NL" b="1" dirty="0"/>
              </a:p>
              <a:p>
                <a:pPr marL="114300" indent="0">
                  <a:buNone/>
                </a:pPr>
                <a:endParaRPr lang="en-NL" b="1" dirty="0"/>
              </a:p>
              <a:p>
                <a:pPr marL="114300" indent="0">
                  <a:buNone/>
                </a:pPr>
                <a:endParaRPr lang="en-NL" b="1" dirty="0"/>
              </a:p>
              <a:p>
                <a:pPr marL="114300" indent="0">
                  <a:buNone/>
                </a:pPr>
                <a:endParaRPr lang="en-NL" b="1" dirty="0"/>
              </a:p>
              <a:p>
                <a:pPr marL="114300" indent="0">
                  <a:buNone/>
                </a:pPr>
                <a:r>
                  <a:rPr lang="en-NL" b="1" dirty="0"/>
                  <a:t>Finds an optimal action-selection policy </a:t>
                </a:r>
              </a:p>
              <a:p>
                <a:r>
                  <a:rPr lang="en-NL" dirty="0"/>
                  <a:t>Given infinite exploration time and a partly-random policy</a:t>
                </a:r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4A88EAD-4039-2C46-832D-4E12D3CDA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27612E-BE13-F124-33D2-5AB12470D7F6}"/>
              </a:ext>
            </a:extLst>
          </p:cNvPr>
          <p:cNvCxnSpPr/>
          <p:nvPr/>
        </p:nvCxnSpPr>
        <p:spPr>
          <a:xfrm>
            <a:off x="4305612" y="3085709"/>
            <a:ext cx="828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5D2936-939A-FF9A-3FA3-B5A8B6CDB285}"/>
              </a:ext>
            </a:extLst>
          </p:cNvPr>
          <p:cNvCxnSpPr/>
          <p:nvPr/>
        </p:nvCxnSpPr>
        <p:spPr>
          <a:xfrm>
            <a:off x="6674240" y="3197258"/>
            <a:ext cx="1368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E11036-2622-560F-163B-91E7FEA7FE2E}"/>
              </a:ext>
            </a:extLst>
          </p:cNvPr>
          <p:cNvCxnSpPr/>
          <p:nvPr/>
        </p:nvCxnSpPr>
        <p:spPr>
          <a:xfrm>
            <a:off x="5789927" y="3093561"/>
            <a:ext cx="25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D0C956-987D-1C79-9062-D177ED4826E4}"/>
              </a:ext>
            </a:extLst>
          </p:cNvPr>
          <p:cNvCxnSpPr>
            <a:cxnSpLocks/>
          </p:cNvCxnSpPr>
          <p:nvPr/>
        </p:nvCxnSpPr>
        <p:spPr>
          <a:xfrm>
            <a:off x="4734902" y="3093561"/>
            <a:ext cx="0" cy="6765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001F14-37CF-8689-4878-81390CD92A33}"/>
              </a:ext>
            </a:extLst>
          </p:cNvPr>
          <p:cNvCxnSpPr>
            <a:cxnSpLocks/>
          </p:cNvCxnSpPr>
          <p:nvPr/>
        </p:nvCxnSpPr>
        <p:spPr>
          <a:xfrm>
            <a:off x="7358240" y="3197258"/>
            <a:ext cx="0" cy="5750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0D4D20-4696-8A18-D65D-4ADEC155A7BF}"/>
              </a:ext>
            </a:extLst>
          </p:cNvPr>
          <p:cNvSpPr txBox="1"/>
          <p:nvPr/>
        </p:nvSpPr>
        <p:spPr>
          <a:xfrm>
            <a:off x="4079506" y="3739586"/>
            <a:ext cx="1435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current value</a:t>
            </a:r>
            <a:endParaRPr lang="en-US" dirty="0">
              <a:solidFill>
                <a:schemeClr val="accent1"/>
              </a:solidFill>
              <a:latin typeface="+mn-lt"/>
            </a:endParaRPr>
          </a:p>
          <a:p>
            <a:endParaRPr lang="en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1857D2-380E-4F9B-9702-C53F75E7A86C}"/>
              </a:ext>
            </a:extLst>
          </p:cNvPr>
          <p:cNvSpPr txBox="1"/>
          <p:nvPr/>
        </p:nvSpPr>
        <p:spPr>
          <a:xfrm>
            <a:off x="5676025" y="3739586"/>
            <a:ext cx="1435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reward</a:t>
            </a:r>
            <a:endParaRPr lang="en-US" dirty="0">
              <a:solidFill>
                <a:schemeClr val="accent1"/>
              </a:solidFill>
              <a:latin typeface="+mn-lt"/>
            </a:endParaRPr>
          </a:p>
          <a:p>
            <a:endParaRPr lang="en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4A67E2-56B8-4C64-1FE8-19D4191DFB50}"/>
              </a:ext>
            </a:extLst>
          </p:cNvPr>
          <p:cNvSpPr txBox="1"/>
          <p:nvPr/>
        </p:nvSpPr>
        <p:spPr>
          <a:xfrm>
            <a:off x="6653326" y="3739586"/>
            <a:ext cx="19446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n-lt"/>
              </a:rPr>
              <a:t>maximum expected future reward</a:t>
            </a:r>
            <a:endParaRPr lang="en-US" dirty="0">
              <a:solidFill>
                <a:schemeClr val="accent1"/>
              </a:solidFill>
              <a:latin typeface="+mn-lt"/>
            </a:endParaRPr>
          </a:p>
          <a:p>
            <a:pPr algn="ctr"/>
            <a:endParaRPr lang="en-NL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22A8CF-F711-9B9E-AC60-A3979F8B3BDF}"/>
              </a:ext>
            </a:extLst>
          </p:cNvPr>
          <p:cNvCxnSpPr>
            <a:cxnSpLocks/>
          </p:cNvCxnSpPr>
          <p:nvPr/>
        </p:nvCxnSpPr>
        <p:spPr>
          <a:xfrm>
            <a:off x="5904375" y="3093561"/>
            <a:ext cx="57285" cy="6787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7AA3FE-B62B-8C93-A48E-E6D7C6A613A4}"/>
              </a:ext>
            </a:extLst>
          </p:cNvPr>
          <p:cNvCxnSpPr/>
          <p:nvPr/>
        </p:nvCxnSpPr>
        <p:spPr>
          <a:xfrm>
            <a:off x="5753673" y="2729062"/>
            <a:ext cx="3456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84C1FB-8A9F-3551-CD8B-96AAD25FF655}"/>
              </a:ext>
            </a:extLst>
          </p:cNvPr>
          <p:cNvSpPr txBox="1"/>
          <p:nvPr/>
        </p:nvSpPr>
        <p:spPr>
          <a:xfrm>
            <a:off x="6509326" y="2402875"/>
            <a:ext cx="1944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+mn-lt"/>
              </a:rPr>
              <a:t>temporal difference</a:t>
            </a:r>
            <a:endParaRPr lang="en-US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en-NL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6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AC697-C7E8-67A9-A20B-924C87C9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Q-Learning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C21856-5CC6-19C7-A490-8825984ACB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160231B-1B68-6CA9-58C8-68564C2E4E0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NL" b="1" dirty="0"/>
                  <a:t>Learning rate </a:t>
                </a:r>
                <a14:m>
                  <m:oMath xmlns:m="http://schemas.openxmlformats.org/officeDocument/2006/math">
                    <m:r>
                      <a:rPr lang="en-NL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NL" b="1" dirty="0"/>
              </a:p>
              <a:p>
                <a:r>
                  <a:rPr lang="en-NL" dirty="0"/>
                  <a:t>Often 0.1</a:t>
                </a:r>
              </a:p>
              <a:p>
                <a:endParaRPr lang="en-NL" dirty="0"/>
              </a:p>
              <a:p>
                <a:pPr marL="114300" indent="0">
                  <a:buNone/>
                </a:pPr>
                <a:r>
                  <a:rPr lang="en-NL" b="1" dirty="0"/>
                  <a:t>Discount factor </a:t>
                </a:r>
                <a14:m>
                  <m:oMath xmlns:m="http://schemas.openxmlformats.org/officeDocument/2006/math">
                    <m:r>
                      <a:rPr lang="en-NL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en-NL" b="1" dirty="0"/>
              </a:p>
              <a:p>
                <a:r>
                  <a:rPr lang="en-NL" dirty="0"/>
                  <a:t>0, only consider current rewards</a:t>
                </a:r>
              </a:p>
              <a:p>
                <a:r>
                  <a:rPr lang="en-NL" dirty="0"/>
                  <a:t>1, consider all future rewards equally</a:t>
                </a:r>
              </a:p>
              <a:p>
                <a:r>
                  <a:rPr lang="en-NL" dirty="0"/>
                  <a:t>Often 0.9</a:t>
                </a:r>
              </a:p>
              <a:p>
                <a:endParaRPr lang="en-NL" dirty="0"/>
              </a:p>
              <a:p>
                <a:pPr marL="114300" indent="0">
                  <a:buNone/>
                </a:pPr>
                <a:r>
                  <a:rPr lang="en-NL" b="1" dirty="0"/>
                  <a:t>Initial conditions</a:t>
                </a:r>
              </a:p>
              <a:p>
                <a:r>
                  <a:rPr lang="en-NL" dirty="0"/>
                  <a:t>Start with optimistic values, reset with the first reward </a:t>
                </a:r>
                <a:r>
                  <a:rPr lang="en-NL" i="1" dirty="0"/>
                  <a:t>(Reset of Initial Conditions)</a:t>
                </a:r>
                <a:endParaRPr lang="en-NL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160231B-1B68-6CA9-58C8-68564C2E4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FEA974-38F2-461A-7AB0-99AE0B695349}"/>
                  </a:ext>
                </a:extLst>
              </p:cNvPr>
              <p:cNvSpPr txBox="1"/>
              <p:nvPr/>
            </p:nvSpPr>
            <p:spPr>
              <a:xfrm>
                <a:off x="5642858" y="2336414"/>
                <a:ext cx="6099142" cy="414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FEA974-38F2-461A-7AB0-99AE0B695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858" y="2336414"/>
                <a:ext cx="6099142" cy="414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71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6B35-CE4E-2DEB-657A-0467AE3FF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Q-Learning Basic: Q-Table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078929-427C-E19C-A55B-99D3115A6A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46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137140-5809-CFFC-D20D-75514AB17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NL" b="1" dirty="0"/>
              <a:t>State-action table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FBF8F1-357B-41BE-9288-33ECB2726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895" y="1117386"/>
            <a:ext cx="2965455" cy="4623227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47C3429-651E-FB85-95BC-3847E2D31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00" y="2218224"/>
            <a:ext cx="8399545" cy="352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36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9B0B-B813-C963-1D88-A1898844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Q-Learning Example: Q-Table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0F18FC-5FAD-3625-CBEA-A9635C5650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47</a:t>
            </a:fld>
            <a:endParaRPr lang="en-GB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B9D01637-E091-67A4-8D0A-103E8087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98" y="1885264"/>
            <a:ext cx="8399545" cy="3522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18D24C7-C6F3-B67E-7473-6B5C094244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70697" y="4026883"/>
                <a:ext cx="9002861" cy="2761541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NL" dirty="0"/>
                  <a:t>Action </a:t>
                </a:r>
                <a:r>
                  <a:rPr lang="en-NL" dirty="0">
                    <a:sym typeface="Wingdings" pitchFamily="2" charset="2"/>
                  </a:rPr>
                  <a:t></a:t>
                </a:r>
              </a:p>
              <a:p>
                <a:pPr marL="114300" indent="0">
                  <a:buNone/>
                </a:pPr>
                <a:r>
                  <a:rPr lang="en-NL" dirty="0">
                    <a:sym typeface="Wingdings" pitchFamily="2" charset="2"/>
                  </a:rPr>
                  <a:t>Q(s,a) = 0.4</a:t>
                </a:r>
              </a:p>
              <a:p>
                <a:pPr marL="114300" indent="0">
                  <a:buNone/>
                </a:pPr>
                <a:r>
                  <a:rPr lang="en-NL" dirty="0">
                    <a:sym typeface="Wingdings" pitchFamily="2" charset="2"/>
                  </a:rPr>
                  <a:t>New state =</a:t>
                </a:r>
              </a:p>
              <a:p>
                <a:pPr marL="114300" indent="0">
                  <a:buNone/>
                </a:pPr>
                <a:r>
                  <a:rPr lang="en-NL" dirty="0">
                    <a:sym typeface="Wingdings" pitchFamily="2" charset="2"/>
                  </a:rPr>
                  <a:t>Max. Q-value = 1.0</a:t>
                </a:r>
              </a:p>
              <a:p>
                <a:pPr marL="114300" indent="0">
                  <a:buNone/>
                </a:pPr>
                <a:endParaRPr lang="en-NL" dirty="0">
                  <a:sym typeface="Wingdings" pitchFamily="2" charset="2"/>
                </a:endParaRPr>
              </a:p>
              <a:p>
                <a:pPr marL="114300" indent="0">
                  <a:buNone/>
                </a:pPr>
                <a:r>
                  <a:rPr lang="en-US" b="0" dirty="0">
                    <a:sym typeface="Wingdings" pitchFamily="2" charset="2"/>
                  </a:rPr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=0.4+0.1∗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0+0.95∗1 −0.4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=0.455</m:t>
                    </m:r>
                  </m:oMath>
                </a14:m>
                <a:endParaRPr lang="en-NL" dirty="0">
                  <a:sym typeface="Wingdings" pitchFamily="2" charset="2"/>
                </a:endParaRPr>
              </a:p>
              <a:p>
                <a:pPr marL="114300" indent="0">
                  <a:buNone/>
                </a:pPr>
                <a:endParaRPr lang="en-NL" dirty="0">
                  <a:sym typeface="Wingdings" pitchFamily="2" charset="2"/>
                </a:endParaRPr>
              </a:p>
              <a:p>
                <a:pPr marL="11430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18D24C7-C6F3-B67E-7473-6B5C094244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70697" y="4026883"/>
                <a:ext cx="9002861" cy="276154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35A8962C-DCD4-E3A1-8296-EDC8DF22A0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94" t="13179" r="30641" b="74096"/>
          <a:stretch/>
        </p:blipFill>
        <p:spPr>
          <a:xfrm>
            <a:off x="2450968" y="4911502"/>
            <a:ext cx="471341" cy="414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E7DA1B-DB6B-DF44-7277-B54FDBA4A75C}"/>
                  </a:ext>
                </a:extLst>
              </p:cNvPr>
              <p:cNvSpPr txBox="1"/>
              <p:nvPr/>
            </p:nvSpPr>
            <p:spPr>
              <a:xfrm>
                <a:off x="5644058" y="1243111"/>
                <a:ext cx="6099142" cy="414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E7DA1B-DB6B-DF44-7277-B54FDBA4A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058" y="1243111"/>
                <a:ext cx="6099142" cy="414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497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563E-9EB9-6EE3-426E-A6610E82F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Q-Learning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40BA5-C0EA-06D3-10E1-C1FC27FC4C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48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2906E1-9731-6F34-EC20-D221BF5EE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NL" b="1" dirty="0"/>
              <a:t>Off-policy learning</a:t>
            </a:r>
          </a:p>
          <a:p>
            <a:r>
              <a:rPr lang="en-NL" dirty="0"/>
              <a:t>The policy trained is not the policy being executed</a:t>
            </a:r>
          </a:p>
          <a:p>
            <a:endParaRPr lang="en-NL" dirty="0"/>
          </a:p>
          <a:p>
            <a:pPr marL="114300" indent="0">
              <a:buNone/>
            </a:pPr>
            <a:r>
              <a:rPr lang="en-NL" b="1" dirty="0"/>
              <a:t>Different policies possible</a:t>
            </a:r>
          </a:p>
          <a:p>
            <a:r>
              <a:rPr lang="en-NL" dirty="0"/>
              <a:t>Random policy (can be slow)</a:t>
            </a:r>
          </a:p>
          <a:p>
            <a:r>
              <a:rPr lang="en-GB" dirty="0"/>
              <a:t>E</a:t>
            </a:r>
            <a:r>
              <a:rPr lang="en-NL" dirty="0"/>
              <a:t>psilon greedy policy</a:t>
            </a:r>
          </a:p>
          <a:p>
            <a:r>
              <a:rPr lang="en-NL" dirty="0"/>
              <a:t>Encourage exploration on action it hasn’t tried much before</a:t>
            </a:r>
          </a:p>
          <a:p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312848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EC0B-E493-029A-0881-189EB957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Q-Learning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7E85CA-174B-50F2-F8BA-F3B06B5FDF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49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07C0C-1DE3-F7EE-AB45-AD92B18C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NL" b="1" dirty="0"/>
              <a:t>You have to explore enough, and decrease learning rate in the right way (not too fast/slow)</a:t>
            </a:r>
          </a:p>
          <a:p>
            <a:pPr marL="114300" indent="0">
              <a:buNone/>
            </a:pPr>
            <a:endParaRPr lang="en-NL" b="1" dirty="0"/>
          </a:p>
          <a:p>
            <a:pPr marL="114300" indent="0">
              <a:buNone/>
            </a:pPr>
            <a:r>
              <a:rPr lang="en-NL" b="1" dirty="0"/>
              <a:t>Q-Learning has a problem with scale</a:t>
            </a:r>
          </a:p>
          <a:p>
            <a:r>
              <a:rPr lang="en-GB" dirty="0"/>
              <a:t>M</a:t>
            </a:r>
            <a:r>
              <a:rPr lang="en-NL" dirty="0"/>
              <a:t>any states and actions: hard to keep track of every single Q-value</a:t>
            </a:r>
          </a:p>
          <a:p>
            <a:pPr marL="114300" indent="0">
              <a:buNone/>
            </a:pPr>
            <a:endParaRPr lang="en-NL" b="1" dirty="0"/>
          </a:p>
          <a:p>
            <a:pPr marL="114300" indent="0">
              <a:buNone/>
            </a:pPr>
            <a:r>
              <a:rPr lang="en-NL" b="1" dirty="0"/>
              <a:t>Q-Learning only works with discrete state and action spaces</a:t>
            </a:r>
            <a:endParaRPr lang="en-NL" dirty="0"/>
          </a:p>
          <a:p>
            <a:endParaRPr lang="en-NL" dirty="0"/>
          </a:p>
          <a:p>
            <a:endParaRPr lang="en-NL" dirty="0"/>
          </a:p>
          <a:p>
            <a:pPr marL="114300" indent="0">
              <a:buNone/>
            </a:pPr>
            <a:r>
              <a:rPr lang="en-NL" b="1" dirty="0"/>
              <a:t>Solution 1: Approximate Q-Learning</a:t>
            </a:r>
          </a:p>
          <a:p>
            <a:pPr marL="114300" indent="0">
              <a:buNone/>
            </a:pPr>
            <a:r>
              <a:rPr lang="en-NL" b="1" dirty="0"/>
              <a:t>Solution 2: Deep Q-Learning </a:t>
            </a:r>
            <a:r>
              <a:rPr lang="en-NL" b="1" dirty="0">
                <a:sym typeface="Wingdings" pitchFamily="2" charset="2"/>
              </a:rPr>
              <a:t> 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216680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7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7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0CDB2E-0306-A69C-BAB9-4FE1AF5F1388}"/>
              </a:ext>
            </a:extLst>
          </p:cNvPr>
          <p:cNvSpPr txBox="1">
            <a:spLocks/>
          </p:cNvSpPr>
          <p:nvPr/>
        </p:nvSpPr>
        <p:spPr>
          <a:xfrm>
            <a:off x="2186943" y="1283195"/>
            <a:ext cx="4000403" cy="15462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/>
              <a:t>Any other examples?</a:t>
            </a:r>
          </a:p>
        </p:txBody>
      </p:sp>
      <p:sp>
        <p:nvSpPr>
          <p:cNvPr id="5" name="Oval Callout 3">
            <a:extLst>
              <a:ext uri="{FF2B5EF4-FFF2-40B4-BE49-F238E27FC236}">
                <a16:creationId xmlns:a16="http://schemas.microsoft.com/office/drawing/2014/main" id="{FB04F480-BDA6-EC66-2950-2788EF2B6944}"/>
              </a:ext>
            </a:extLst>
          </p:cNvPr>
          <p:cNvSpPr/>
          <p:nvPr/>
        </p:nvSpPr>
        <p:spPr>
          <a:xfrm>
            <a:off x="1799064" y="833812"/>
            <a:ext cx="4776162" cy="1461654"/>
          </a:xfrm>
          <a:prstGeom prst="wedgeEllipseCallout">
            <a:avLst>
              <a:gd name="adj1" fmla="val -33095"/>
              <a:gd name="adj2" fmla="val 65403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42EAB8-0F48-FEE5-24D6-70542D4210E2}"/>
              </a:ext>
            </a:extLst>
          </p:cNvPr>
          <p:cNvSpPr txBox="1">
            <a:spLocks/>
          </p:cNvSpPr>
          <p:nvPr/>
        </p:nvSpPr>
        <p:spPr>
          <a:xfrm>
            <a:off x="6965517" y="4651463"/>
            <a:ext cx="4000403" cy="154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RL experience?</a:t>
            </a:r>
          </a:p>
        </p:txBody>
      </p:sp>
      <p:sp>
        <p:nvSpPr>
          <p:cNvPr id="7" name="Oval Callout 3">
            <a:extLst>
              <a:ext uri="{FF2B5EF4-FFF2-40B4-BE49-F238E27FC236}">
                <a16:creationId xmlns:a16="http://schemas.microsoft.com/office/drawing/2014/main" id="{F912142E-A87C-CB7A-92DF-329BB777B98F}"/>
              </a:ext>
            </a:extLst>
          </p:cNvPr>
          <p:cNvSpPr/>
          <p:nvPr/>
        </p:nvSpPr>
        <p:spPr>
          <a:xfrm>
            <a:off x="7118356" y="4300060"/>
            <a:ext cx="3694723" cy="1108186"/>
          </a:xfrm>
          <a:prstGeom prst="wedgeEllipseCallout">
            <a:avLst>
              <a:gd name="adj1" fmla="val -43671"/>
              <a:gd name="adj2" fmla="val 61172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712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"/>
          <p:cNvSpPr txBox="1">
            <a:spLocks noGrp="1"/>
          </p:cNvSpPr>
          <p:nvPr>
            <p:ph type="ctrTitle"/>
          </p:nvPr>
        </p:nvSpPr>
        <p:spPr>
          <a:xfrm>
            <a:off x="450000" y="1122363"/>
            <a:ext cx="11292000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Quicksand"/>
              <a:buNone/>
            </a:pPr>
            <a:r>
              <a:rPr lang="en-US" dirty="0"/>
              <a:t>Deep Q-Learning</a:t>
            </a:r>
            <a:endParaRPr dirty="0"/>
          </a:p>
        </p:txBody>
      </p:sp>
      <p:sp>
        <p:nvSpPr>
          <p:cNvPr id="218" name="Google Shape;218;p4"/>
          <p:cNvSpPr txBox="1">
            <a:spLocks noGrp="1"/>
          </p:cNvSpPr>
          <p:nvPr>
            <p:ph type="subTitle" idx="1"/>
          </p:nvPr>
        </p:nvSpPr>
        <p:spPr>
          <a:xfrm>
            <a:off x="450000" y="3730558"/>
            <a:ext cx="11292000" cy="152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/>
          </a:p>
        </p:txBody>
      </p:sp>
      <p:sp>
        <p:nvSpPr>
          <p:cNvPr id="219" name="Google Shape;219;p4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906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D8A9-335D-6DC8-6306-3C7CB7F3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Deep Q-Learning Intuition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2CDD7-2BCF-B57F-86E6-E52B72190E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51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44EEB-1903-C4DF-4B78-68D875F64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000" y="1454285"/>
            <a:ext cx="3234760" cy="4460400"/>
          </a:xfrm>
        </p:spPr>
        <p:txBody>
          <a:bodyPr/>
          <a:lstStyle/>
          <a:p>
            <a:pPr marL="114300" indent="0">
              <a:buNone/>
            </a:pPr>
            <a:r>
              <a:rPr lang="en-NL" b="1" dirty="0"/>
              <a:t>Replace the Q-Learning table with a neural network</a:t>
            </a:r>
          </a:p>
          <a:p>
            <a:pPr marL="114300" indent="0">
              <a:buNone/>
            </a:pPr>
            <a:endParaRPr lang="en-NL" b="1" dirty="0"/>
          </a:p>
          <a:p>
            <a:pPr marL="114300" indent="0">
              <a:buNone/>
            </a:pPr>
            <a:endParaRPr lang="en-NL" b="1" dirty="0"/>
          </a:p>
          <a:p>
            <a:pPr marL="114300" indent="0">
              <a:buNone/>
            </a:pPr>
            <a:endParaRPr lang="en-NL" b="1" dirty="0"/>
          </a:p>
          <a:p>
            <a:pPr marL="114300" indent="0">
              <a:buNone/>
            </a:pPr>
            <a:endParaRPr lang="en-NL" b="1" dirty="0"/>
          </a:p>
          <a:p>
            <a:pPr marL="114300" indent="0">
              <a:buNone/>
            </a:pPr>
            <a:r>
              <a:rPr lang="en-NL" b="1" dirty="0"/>
              <a:t>The NN works as a function approximator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B6A934-DBD3-5B2F-1A24-C5E8994A7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183" y="1367073"/>
            <a:ext cx="7987048" cy="524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827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574C9-16FA-F086-30DD-32DD18BE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Training the DQN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928B6C-647B-8B4E-259F-A6877342E4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1891132-484D-43BC-C68A-4EBC555A0B9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NL" b="1" dirty="0"/>
                  <a:t>Approximate Q-Values should be as close as possible to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NL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NL" dirty="0"/>
              </a:p>
              <a:p>
                <a:endParaRPr lang="en-NL" dirty="0"/>
              </a:p>
              <a:p>
                <a:pPr marL="114300" indent="0">
                  <a:buNone/>
                </a:pPr>
                <a:r>
                  <a:rPr lang="en-NL" b="1" dirty="0"/>
                  <a:t>Estimate future discounted rewards</a:t>
                </a:r>
              </a:p>
              <a:p>
                <a:r>
                  <a:rPr lang="en-NL" dirty="0"/>
                  <a:t>Execute DQN on the next state for all possible actions</a:t>
                </a:r>
              </a:p>
              <a:p>
                <a:r>
                  <a:rPr lang="en-NL" dirty="0"/>
                  <a:t>This gives approximate Q-Values: choose the highest = estimate of sum of future discounted rewards</a:t>
                </a:r>
              </a:p>
              <a:p>
                <a:endParaRPr lang="en-NL" dirty="0"/>
              </a:p>
              <a:p>
                <a:pPr marL="114300" indent="0">
                  <a:buNone/>
                </a:pPr>
                <a:r>
                  <a:rPr lang="en-NL" b="1" dirty="0"/>
                  <a:t>Minimize the mean squared error between the estimated Q-Value and the target Q-Value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1891132-484D-43BC-C68A-4EBC555A0B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710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41EF-F71F-AD52-23A1-7443F8E7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Training step of the DQN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6BC830-20CD-C947-E636-2F0B3F6C0F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BF2E4E5-8161-6FC8-3365-E5926C5D399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NL" dirty="0"/>
                  <a:t>1. State &gt; run forward step &gt; output units correspond to the actions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L" dirty="0"/>
              </a:p>
              <a:p>
                <a:pPr marL="114300" indent="0">
                  <a:buNone/>
                </a:pPr>
                <a:r>
                  <a:rPr lang="en-NL" dirty="0"/>
                  <a:t>2. Select an action (decaying epsilon greedy or something else)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L" dirty="0"/>
              </a:p>
              <a:p>
                <a:pPr marL="114300" indent="0">
                  <a:buNone/>
                </a:pPr>
                <a:r>
                  <a:rPr lang="en-NL" dirty="0"/>
                  <a:t>3. Run action through environment, receive immediate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L" dirty="0"/>
                  <a:t> and next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NL" dirty="0"/>
              </a:p>
              <a:p>
                <a:pPr marL="114300" indent="0">
                  <a:buNone/>
                </a:pPr>
                <a:r>
                  <a:rPr lang="en-NL" dirty="0"/>
                  <a:t>4. Next state through DQN, this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L" dirty="0"/>
              </a:p>
              <a:p>
                <a:pPr marL="114300" indent="0">
                  <a:buNone/>
                </a:pPr>
                <a:r>
                  <a:rPr lang="en-NL" dirty="0"/>
                  <a:t>	Terminal state? Q-Value of action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L" dirty="0"/>
                  <a:t> </a:t>
                </a:r>
              </a:p>
              <a:p>
                <a:pPr marL="114300" indent="0">
                  <a:buNone/>
                </a:pPr>
                <a:r>
                  <a:rPr lang="en-NL" dirty="0"/>
                  <a:t>	Else? Q-Value of action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NL" dirty="0"/>
              </a:p>
              <a:p>
                <a:pPr marL="114300" indent="0">
                  <a:buNone/>
                </a:pPr>
                <a:r>
                  <a:rPr lang="en-NL" dirty="0"/>
                  <a:t>5. Replace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L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NL" dirty="0"/>
                  <a:t> with value from step 4</a:t>
                </a:r>
              </a:p>
              <a:p>
                <a:pPr marL="114300" indent="0">
                  <a:buNone/>
                </a:pPr>
                <a:r>
                  <a:rPr lang="en-NL" dirty="0"/>
                  <a:t>6. Run the neural network with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L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NL" dirty="0"/>
                  <a:t> from step 5 to update the weights of the network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BF2E4E5-8161-6FC8-3365-E5926C5D39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F36664C5-AF09-C6E1-B359-520E24A6B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75" b="10418"/>
          <a:stretch/>
        </p:blipFill>
        <p:spPr bwMode="auto">
          <a:xfrm>
            <a:off x="5056632" y="4760968"/>
            <a:ext cx="7014026" cy="18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474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"/>
          <p:cNvSpPr txBox="1">
            <a:spLocks noGrp="1"/>
          </p:cNvSpPr>
          <p:nvPr>
            <p:ph type="ctrTitle"/>
          </p:nvPr>
        </p:nvSpPr>
        <p:spPr>
          <a:xfrm>
            <a:off x="450000" y="1122363"/>
            <a:ext cx="11292000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Quicksand"/>
              <a:buNone/>
            </a:pPr>
            <a:r>
              <a:rPr lang="en-US" dirty="0"/>
              <a:t>Improving RL Systems</a:t>
            </a:r>
            <a:endParaRPr dirty="0"/>
          </a:p>
        </p:txBody>
      </p:sp>
      <p:sp>
        <p:nvSpPr>
          <p:cNvPr id="218" name="Google Shape;218;p4"/>
          <p:cNvSpPr txBox="1">
            <a:spLocks noGrp="1"/>
          </p:cNvSpPr>
          <p:nvPr>
            <p:ph type="subTitle" idx="1"/>
          </p:nvPr>
        </p:nvSpPr>
        <p:spPr>
          <a:xfrm>
            <a:off x="450000" y="3730558"/>
            <a:ext cx="11292000" cy="152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Experience Replay, Double DQRL, Dueling Architectures, Distributional RL, Noisy Networks</a:t>
            </a:r>
            <a:endParaRPr dirty="0"/>
          </a:p>
        </p:txBody>
      </p:sp>
      <p:sp>
        <p:nvSpPr>
          <p:cNvPr id="219" name="Google Shape;219;p4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398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48FD-64A9-8B32-33D4-4D39DE10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Reinforcement Learning Challenges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92F37-B0E9-3098-DB56-A617B0487C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55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15B207-FCE9-D67B-C0F1-8AB6FC39A26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NL" i="1" dirty="0"/>
              <a:t>“Supervised learning wants to work, reinforcement learning must be forced to work.” – Andrej Karpathy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A51B68-6079-E825-EEB0-B90F55D556AF}"/>
              </a:ext>
            </a:extLst>
          </p:cNvPr>
          <p:cNvSpPr txBox="1">
            <a:spLocks/>
          </p:cNvSpPr>
          <p:nvPr/>
        </p:nvSpPr>
        <p:spPr>
          <a:xfrm>
            <a:off x="4317149" y="1402862"/>
            <a:ext cx="7426049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75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NL" dirty="0"/>
              <a:t>RL needs MANY samples: problem in real life</a:t>
            </a:r>
          </a:p>
          <a:p>
            <a:r>
              <a:rPr lang="en-NL" dirty="0"/>
              <a:t>RL gets beaten </a:t>
            </a:r>
            <a:r>
              <a:rPr lang="en-NL" dirty="0">
                <a:sym typeface="Wingdings" pitchFamily="2" charset="2"/>
              </a:rPr>
              <a:t>by other methods</a:t>
            </a:r>
          </a:p>
          <a:p>
            <a:r>
              <a:rPr lang="en-NL" dirty="0"/>
              <a:t>Rewards: shaped and delayed</a:t>
            </a:r>
          </a:p>
          <a:p>
            <a:r>
              <a:rPr lang="en-NL" dirty="0"/>
              <a:t>Inpredictable behaviour</a:t>
            </a:r>
          </a:p>
          <a:p>
            <a:r>
              <a:rPr lang="en-NL" dirty="0"/>
              <a:t>Generalization issues</a:t>
            </a:r>
          </a:p>
          <a:p>
            <a:r>
              <a:rPr lang="en-NL" dirty="0"/>
              <a:t>Noisy and unstable</a:t>
            </a:r>
          </a:p>
        </p:txBody>
      </p:sp>
    </p:spTree>
    <p:extLst>
      <p:ext uri="{BB962C8B-B14F-4D97-AF65-F5344CB8AC3E}">
        <p14:creationId xmlns:p14="http://schemas.microsoft.com/office/powerpoint/2010/main" val="41095041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A790-6D58-B9A5-5E1A-7F729B37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Delayed Rewards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96B94-F179-4B8C-BDC9-FD971FD829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56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0F87-EE50-1DDA-7D84-A2B64A930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000" y="1454285"/>
            <a:ext cx="8448903" cy="4460400"/>
          </a:xfrm>
        </p:spPr>
        <p:txBody>
          <a:bodyPr/>
          <a:lstStyle/>
          <a:p>
            <a:pPr marL="114300" indent="0">
              <a:buNone/>
            </a:pPr>
            <a:r>
              <a:rPr lang="en-NL" b="1" dirty="0"/>
              <a:t>Episodic or sparse rewards</a:t>
            </a:r>
          </a:p>
          <a:p>
            <a:r>
              <a:rPr lang="en-NL" dirty="0"/>
              <a:t>Happens often</a:t>
            </a:r>
          </a:p>
          <a:p>
            <a:pPr marL="114300" indent="0">
              <a:buNone/>
            </a:pPr>
            <a:endParaRPr lang="en-NL" dirty="0"/>
          </a:p>
          <a:p>
            <a:pPr marL="114300" indent="0">
              <a:buNone/>
            </a:pPr>
            <a:r>
              <a:rPr lang="en-NL" b="1" dirty="0"/>
              <a:t>Possible solutions</a:t>
            </a:r>
          </a:p>
          <a:p>
            <a:r>
              <a:rPr lang="en-NL" dirty="0"/>
              <a:t>If possible, add small rewards to ‘inbetween goals’, give the agent a direction</a:t>
            </a:r>
          </a:p>
          <a:p>
            <a:r>
              <a:rPr lang="en-NL" dirty="0"/>
              <a:t>RUDDER: decomposes delayed and sparse reward to surrogate per-step rewards via regression</a:t>
            </a:r>
          </a:p>
          <a:p>
            <a:r>
              <a:rPr lang="en-NL" dirty="0"/>
              <a:t>HC decomposition framework: decompose value function into history and current information</a:t>
            </a:r>
          </a:p>
          <a:p>
            <a:r>
              <a:rPr lang="en-NL" dirty="0"/>
              <a:t>Curiosity-based exploration: seeks situations where the outcome doesn’t match its predictions</a:t>
            </a:r>
          </a:p>
          <a:p>
            <a:pPr marL="114300" indent="0">
              <a:buNone/>
            </a:pPr>
            <a:endParaRPr lang="en-NL" dirty="0"/>
          </a:p>
        </p:txBody>
      </p:sp>
      <p:pic>
        <p:nvPicPr>
          <p:cNvPr id="5122" name="Picture 2" descr="A Study Finds Curiosity Is A Complex Feeling, Affected By Time : 13.7:  Cosmos And Culture : NPR">
            <a:extLst>
              <a:ext uri="{FF2B5EF4-FFF2-40B4-BE49-F238E27FC236}">
                <a16:creationId xmlns:a16="http://schemas.microsoft.com/office/drawing/2014/main" id="{161AE12E-C7EF-4C2C-875F-7DADF2C3E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13"/>
          <a:stretch/>
        </p:blipFill>
        <p:spPr bwMode="auto">
          <a:xfrm>
            <a:off x="9351389" y="1159497"/>
            <a:ext cx="2595513" cy="453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67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4682-EFEC-9F19-6570-42D50B56F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Experience Replay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3EFE5-7579-5B35-3D97-3112DA8CD7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F29BD37-7692-D518-9EC2-3716CAB4471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NL" b="1" dirty="0"/>
                  <a:t>Store experiences in memory, “replay buffer”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L" dirty="0"/>
              </a:p>
              <a:p>
                <a:r>
                  <a:rPr lang="en-NL" dirty="0"/>
                  <a:t>Max size</a:t>
                </a:r>
              </a:p>
              <a:p>
                <a:pPr marL="114300" indent="0">
                  <a:buNone/>
                </a:pPr>
                <a:endParaRPr lang="en-NL" b="1" dirty="0"/>
              </a:p>
              <a:p>
                <a:pPr marL="114300" indent="0">
                  <a:buNone/>
                </a:pPr>
                <a:r>
                  <a:rPr lang="en-NL" b="1" dirty="0"/>
                  <a:t>Don’t update the network immediately after an experience</a:t>
                </a:r>
              </a:p>
              <a:p>
                <a:r>
                  <a:rPr lang="en-NL" dirty="0"/>
                  <a:t>Sample batch from the past experiences (randomly)</a:t>
                </a:r>
              </a:p>
              <a:p>
                <a:endParaRPr lang="en-NL" dirty="0"/>
              </a:p>
              <a:p>
                <a:pPr marL="114300" indent="0">
                  <a:buNone/>
                </a:pPr>
                <a:r>
                  <a:rPr lang="en-NL" b="1" dirty="0"/>
                  <a:t>Prioritized experience replay</a:t>
                </a:r>
              </a:p>
              <a:p>
                <a:r>
                  <a:rPr lang="en-NL" dirty="0"/>
                  <a:t>Don’t sample randomly</a:t>
                </a:r>
              </a:p>
              <a:p>
                <a:r>
                  <a:rPr lang="en-NL" dirty="0"/>
                  <a:t>Replay important transitions more frequently</a:t>
                </a:r>
              </a:p>
              <a:p>
                <a:endParaRPr lang="en-NL" dirty="0"/>
              </a:p>
              <a:p>
                <a:pPr marL="11430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F29BD37-7692-D518-9EC2-3716CAB447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Folder Search with solid fill">
            <a:extLst>
              <a:ext uri="{FF2B5EF4-FFF2-40B4-BE49-F238E27FC236}">
                <a16:creationId xmlns:a16="http://schemas.microsoft.com/office/drawing/2014/main" id="{CB666AEF-C026-5A5C-8728-90EEDC535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2828" y="2040118"/>
            <a:ext cx="3128128" cy="312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4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EBA3-8E4A-3614-6924-4ACB8319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Double Deep Q-Learning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E169B-F45B-01B3-D70A-F64D4471DB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58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10161-C1D6-C66E-1B65-C1DF9130D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000" y="1454285"/>
            <a:ext cx="6299592" cy="4460400"/>
          </a:xfrm>
        </p:spPr>
        <p:txBody>
          <a:bodyPr/>
          <a:lstStyle/>
          <a:p>
            <a:pPr marL="114300" indent="0">
              <a:buNone/>
            </a:pPr>
            <a:r>
              <a:rPr lang="en-NL" b="1" dirty="0"/>
              <a:t>Problem: Maximization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EB910A-8C40-8266-7A0B-D2A66EE827A2}"/>
                  </a:ext>
                </a:extLst>
              </p:cNvPr>
              <p:cNvSpPr txBox="1"/>
              <p:nvPr/>
            </p:nvSpPr>
            <p:spPr>
              <a:xfrm>
                <a:off x="671704" y="2494522"/>
                <a:ext cx="5243487" cy="732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𝐦𝐚𝐱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</m:fName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</m:fun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NL" sz="2000" b="1" dirty="0"/>
              </a:p>
              <a:p>
                <a:endParaRPr lang="en-NL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EB910A-8C40-8266-7A0B-D2A66EE82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04" y="2494522"/>
                <a:ext cx="5243487" cy="7328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AF667E-CE88-FD3D-F272-4D0703985531}"/>
              </a:ext>
            </a:extLst>
          </p:cNvPr>
          <p:cNvCxnSpPr/>
          <p:nvPr/>
        </p:nvCxnSpPr>
        <p:spPr>
          <a:xfrm>
            <a:off x="3518955" y="2945313"/>
            <a:ext cx="2196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DBF5D17-6185-1C29-726E-A03F9D567310}"/>
              </a:ext>
            </a:extLst>
          </p:cNvPr>
          <p:cNvSpPr txBox="1"/>
          <p:nvPr/>
        </p:nvSpPr>
        <p:spPr>
          <a:xfrm>
            <a:off x="3550483" y="2993786"/>
            <a:ext cx="36780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+mn-lt"/>
              </a:rPr>
              <a:t>Take the max Q-value of the next state (estimates)</a:t>
            </a:r>
            <a:endParaRPr lang="en-US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en-NL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7AA6D-3F4B-BEB4-7AFD-7246099D2382}"/>
              </a:ext>
            </a:extLst>
          </p:cNvPr>
          <p:cNvSpPr txBox="1"/>
          <p:nvPr/>
        </p:nvSpPr>
        <p:spPr>
          <a:xfrm>
            <a:off x="1114191" y="4614109"/>
            <a:ext cx="578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+mn-lt"/>
              </a:rPr>
              <a:t>If the network overestimates the action-values, this can lead to unstable training and a low-quality policy </a:t>
            </a:r>
          </a:p>
        </p:txBody>
      </p:sp>
      <p:pic>
        <p:nvPicPr>
          <p:cNvPr id="1026" name="Picture 2" descr="Dogs Chasing Their Tails Are Akin to Humans With OCD | Smart News|  Smithsonian Magazine">
            <a:extLst>
              <a:ext uri="{FF2B5EF4-FFF2-40B4-BE49-F238E27FC236}">
                <a16:creationId xmlns:a16="http://schemas.microsoft.com/office/drawing/2014/main" id="{F39DF70F-1E83-28E2-B660-215394B74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69"/>
          <a:stretch/>
        </p:blipFill>
        <p:spPr bwMode="auto">
          <a:xfrm>
            <a:off x="7686366" y="1454983"/>
            <a:ext cx="4055634" cy="417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97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EBA3-8E4A-3614-6924-4ACB8319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Double Deep Q-Learning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E169B-F45B-01B3-D70A-F64D4471DB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1D10161-C1D6-C66E-1B65-C1DF9130D4A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NL" b="1" dirty="0"/>
                  <a:t>Solution: Use two separate Q-value estimators</a:t>
                </a:r>
              </a:p>
              <a:p>
                <a:r>
                  <a:rPr lang="en-NL" dirty="0"/>
                  <a:t>Primary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NL" dirty="0"/>
                  <a:t> and target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NL" dirty="0"/>
                  <a:t> </a:t>
                </a:r>
              </a:p>
              <a:p>
                <a:r>
                  <a:rPr lang="en-NL" dirty="0"/>
                  <a:t>Use primary for </a:t>
                </a:r>
                <a:r>
                  <a:rPr lang="en-NL" b="1" dirty="0"/>
                  <a:t>action evaluation</a:t>
                </a:r>
                <a:r>
                  <a:rPr lang="en-NL" dirty="0"/>
                  <a:t>, target for </a:t>
                </a:r>
                <a:r>
                  <a:rPr lang="en-NL" b="1" dirty="0"/>
                  <a:t>action selection</a:t>
                </a:r>
              </a:p>
              <a:p>
                <a:r>
                  <a:rPr lang="en-NL" dirty="0"/>
                  <a:t>Minimize MSE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NL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NL" dirty="0"/>
              </a:p>
              <a:p>
                <a:r>
                  <a:rPr lang="en-NL" dirty="0"/>
                  <a:t>Slowly copy the parameters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NL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NL" dirty="0"/>
                  <a:t> 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1D10161-C1D6-C66E-1B65-C1DF9130D4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F464C318-4C38-62EE-8DDE-19A1177E3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225" y="3200400"/>
            <a:ext cx="6201360" cy="32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22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 txBox="1">
            <a:spLocks noGrp="1"/>
          </p:cNvSpPr>
          <p:nvPr>
            <p:ph type="title"/>
          </p:nvPr>
        </p:nvSpPr>
        <p:spPr>
          <a:xfrm>
            <a:off x="4317150" y="450000"/>
            <a:ext cx="7426049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icksand"/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338" name="Google Shape;338;p17"/>
          <p:cNvSpPr txBox="1">
            <a:spLocks noGrp="1"/>
          </p:cNvSpPr>
          <p:nvPr>
            <p:ph type="body" idx="1"/>
          </p:nvPr>
        </p:nvSpPr>
        <p:spPr>
          <a:xfrm>
            <a:off x="4317150" y="1454285"/>
            <a:ext cx="7426049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What is RL</a:t>
            </a:r>
            <a:endParaRPr lang="en-US" dirty="0"/>
          </a:p>
          <a:p>
            <a:pPr marL="400051" indent="-285750">
              <a:spcBef>
                <a:spcPts val="0"/>
              </a:spcBef>
            </a:pPr>
            <a:r>
              <a:rPr lang="en-US" dirty="0"/>
              <a:t>Terminology &amp; concepts</a:t>
            </a:r>
          </a:p>
          <a:p>
            <a:pPr marL="400051" indent="-285750">
              <a:spcBef>
                <a:spcPts val="0"/>
              </a:spcBef>
            </a:pPr>
            <a:r>
              <a:rPr lang="en-US" dirty="0"/>
              <a:t>When (not) to use RL?</a:t>
            </a:r>
          </a:p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Basic Reinforcement Learning systems</a:t>
            </a:r>
          </a:p>
          <a:p>
            <a:pPr marL="400051" indent="-285750">
              <a:spcBef>
                <a:spcPts val="0"/>
              </a:spcBef>
            </a:pPr>
            <a:r>
              <a:rPr lang="en-US" dirty="0"/>
              <a:t>Multi-armed bandits</a:t>
            </a:r>
          </a:p>
          <a:p>
            <a:pPr marL="400051" indent="-285750">
              <a:spcBef>
                <a:spcPts val="0"/>
              </a:spcBef>
            </a:pPr>
            <a:r>
              <a:rPr lang="en-US" dirty="0"/>
              <a:t>Markov decision processes</a:t>
            </a:r>
          </a:p>
          <a:p>
            <a:pPr marL="400051" indent="-285750">
              <a:spcBef>
                <a:spcPts val="0"/>
              </a:spcBef>
            </a:pPr>
            <a:r>
              <a:rPr lang="en-US" dirty="0"/>
              <a:t>Q-Learning</a:t>
            </a:r>
          </a:p>
          <a:p>
            <a:pPr marL="114301" indent="0">
              <a:spcBef>
                <a:spcPts val="0"/>
              </a:spcBef>
              <a:buNone/>
            </a:pPr>
            <a:r>
              <a:rPr lang="en-US" i="1" dirty="0"/>
              <a:t>Hands on 1</a:t>
            </a:r>
          </a:p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Deep Q-Learning</a:t>
            </a:r>
          </a:p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Improving RL systems</a:t>
            </a:r>
          </a:p>
          <a:p>
            <a:pPr marL="114301" indent="0">
              <a:spcBef>
                <a:spcPts val="0"/>
              </a:spcBef>
              <a:buNone/>
            </a:pPr>
            <a:r>
              <a:rPr lang="en-US" i="1" dirty="0"/>
              <a:t>Hands on 2</a:t>
            </a:r>
            <a:endParaRPr lang="en-US" dirty="0"/>
          </a:p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Case: Double Deep Q-Learning at Ikea by Menno</a:t>
            </a:r>
          </a:p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Final thoughts and further reading</a:t>
            </a:r>
          </a:p>
        </p:txBody>
      </p:sp>
      <p:sp>
        <p:nvSpPr>
          <p:cNvPr id="339" name="Google Shape;339;p17"/>
          <p:cNvSpPr txBox="1">
            <a:spLocks noGrp="1"/>
          </p:cNvSpPr>
          <p:nvPr>
            <p:ph type="body" idx="2"/>
          </p:nvPr>
        </p:nvSpPr>
        <p:spPr>
          <a:xfrm>
            <a:off x="448801" y="1454285"/>
            <a:ext cx="3151649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dirty="0"/>
          </a:p>
        </p:txBody>
      </p:sp>
      <p:sp>
        <p:nvSpPr>
          <p:cNvPr id="340" name="Google Shape;340;p17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ftr" idx="11"/>
          </p:nvPr>
        </p:nvSpPr>
        <p:spPr>
          <a:xfrm>
            <a:off x="4774351" y="6178962"/>
            <a:ext cx="43482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17"/>
          <p:cNvSpPr txBox="1">
            <a:spLocks noGrp="1"/>
          </p:cNvSpPr>
          <p:nvPr>
            <p:ph type="sldNum" idx="12"/>
          </p:nvPr>
        </p:nvSpPr>
        <p:spPr>
          <a:xfrm>
            <a:off x="4317150" y="6178962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13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CBE0-6F13-3DA2-5A3C-C4CD86FA7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Double Deep Q-Learning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F3DED6-D36A-9E4D-EE8A-D862191065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60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C58A7-D745-AF19-D50C-F9EB904B7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NL" b="1" dirty="0"/>
              <a:t>Results</a:t>
            </a:r>
          </a:p>
        </p:txBody>
      </p:sp>
      <p:pic>
        <p:nvPicPr>
          <p:cNvPr id="4098" name="Picture 2" descr="Double DQN Explained | Papers With Code">
            <a:extLst>
              <a:ext uri="{FF2B5EF4-FFF2-40B4-BE49-F238E27FC236}">
                <a16:creationId xmlns:a16="http://schemas.microsoft.com/office/drawing/2014/main" id="{A336875A-9E5C-0301-DCBE-35977D197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1"/>
          <a:stretch/>
        </p:blipFill>
        <p:spPr bwMode="auto">
          <a:xfrm>
            <a:off x="1917936" y="1454285"/>
            <a:ext cx="10009261" cy="44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8179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70A74-F360-4D66-84CC-4D0FA394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Dueling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21FB1F-302A-0C2D-97EB-5EBC327EB2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7EC7BAD2-C1FE-14F8-1BBF-C0B4425DCB2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0000" y="1454285"/>
                <a:ext cx="11293200" cy="446040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NL" dirty="0"/>
                  <a:t>Recap:</a:t>
                </a:r>
              </a:p>
              <a:p>
                <a:pPr marL="114300" indent="0">
                  <a:buNone/>
                </a:pPr>
                <a:r>
                  <a:rPr lang="en-NL" b="1" dirty="0"/>
                  <a:t>State value function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b>
                    </m:sSub>
                    <m:d>
                      <m:dPr>
                        <m:begChr m:val="[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NL" sz="2400" i="1" dirty="0"/>
                  <a:t> </a:t>
                </a:r>
              </a:p>
              <a:p>
                <a:endParaRPr lang="en-NL" dirty="0"/>
              </a:p>
              <a:p>
                <a:pPr marL="114300" indent="0">
                  <a:buNone/>
                </a:pPr>
                <a:r>
                  <a:rPr lang="en-NL" b="1" dirty="0"/>
                  <a:t>Action value function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b>
                    </m:sSub>
                    <m:d>
                      <m:dPr>
                        <m:begChr m:val="[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NL" sz="2400" i="1" dirty="0"/>
                  <a:t> </a:t>
                </a:r>
              </a:p>
              <a:p>
                <a:pPr marL="114300" indent="0">
                  <a:buNone/>
                </a:pPr>
                <a:endParaRPr lang="en-NL" dirty="0">
                  <a:sym typeface="Wingdings" pitchFamily="2" charset="2"/>
                </a:endParaRPr>
              </a:p>
              <a:p>
                <a:pPr marL="114300" indent="0">
                  <a:buNone/>
                </a:pPr>
                <a:r>
                  <a:rPr lang="en-NL" dirty="0">
                    <a:sym typeface="Wingdings" pitchFamily="2" charset="2"/>
                  </a:rPr>
                  <a:t>New:</a:t>
                </a:r>
              </a:p>
              <a:p>
                <a:pPr marL="114300" indent="0">
                  <a:buNone/>
                </a:pPr>
                <a:r>
                  <a:rPr lang="en-NL" b="1" dirty="0">
                    <a:sym typeface="Wingdings" pitchFamily="2" charset="2"/>
                  </a:rPr>
                  <a:t>Advantage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NL" sz="2400" i="1" dirty="0"/>
                  <a:t> </a:t>
                </a:r>
              </a:p>
              <a:p>
                <a:pPr marL="114300" indent="0">
                  <a:buNone/>
                </a:pPr>
                <a:endParaRPr lang="en-NL" b="1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7EC7BAD2-C1FE-14F8-1BBF-C0B4425DC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0000" y="1454285"/>
                <a:ext cx="11293200" cy="4460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8660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70A74-F360-4D66-84CC-4D0FA394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Dueling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21FB1F-302A-0C2D-97EB-5EBC327EB2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7BAD2-C1FE-14F8-1BBF-C0B4425DC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000" y="1454285"/>
            <a:ext cx="5045544" cy="4460400"/>
          </a:xfrm>
        </p:spPr>
        <p:txBody>
          <a:bodyPr/>
          <a:lstStyle/>
          <a:p>
            <a:pPr marL="114300" indent="0">
              <a:buNone/>
            </a:pPr>
            <a:r>
              <a:rPr lang="en-NL" dirty="0"/>
              <a:t>Separate: state values and action advantages to estimate the action-value function</a:t>
            </a:r>
          </a:p>
          <a:p>
            <a:pPr marL="114300" indent="0">
              <a:buNone/>
            </a:pPr>
            <a:r>
              <a:rPr lang="en-NL" dirty="0"/>
              <a:t>For some use cases, it is unnecessary to know the value of each action at every timestep</a:t>
            </a:r>
          </a:p>
          <a:p>
            <a:pPr marL="114300" indent="0">
              <a:buNone/>
            </a:pPr>
            <a:endParaRPr lang="en-NL" dirty="0"/>
          </a:p>
          <a:p>
            <a:pPr marL="114300" indent="0">
              <a:buNone/>
            </a:pPr>
            <a:endParaRPr lang="en-NL" dirty="0"/>
          </a:p>
          <a:p>
            <a:pPr marL="114300" indent="0">
              <a:buNone/>
            </a:pPr>
            <a:r>
              <a:rPr lang="en-NL" b="1" dirty="0"/>
              <a:t>Advantages</a:t>
            </a:r>
          </a:p>
          <a:p>
            <a:r>
              <a:rPr lang="en-NL" dirty="0">
                <a:sym typeface="Wingdings" pitchFamily="2" charset="2"/>
              </a:rPr>
              <a:t>Detect (not) valuable states</a:t>
            </a:r>
          </a:p>
          <a:p>
            <a:r>
              <a:rPr lang="en-NL" dirty="0">
                <a:sym typeface="Wingdings" pitchFamily="2" charset="2"/>
              </a:rPr>
              <a:t>Actions might not always affect the environment in meaningful ways</a:t>
            </a:r>
          </a:p>
        </p:txBody>
      </p:sp>
      <p:pic>
        <p:nvPicPr>
          <p:cNvPr id="5122" name="Picture 2" descr="Dueling Network Explained | Papers With Code">
            <a:extLst>
              <a:ext uri="{FF2B5EF4-FFF2-40B4-BE49-F238E27FC236}">
                <a16:creationId xmlns:a16="http://schemas.microsoft.com/office/drawing/2014/main" id="{886E1FD5-1FB3-6217-5AA1-169FA83BF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45"/>
          <a:stretch/>
        </p:blipFill>
        <p:spPr bwMode="auto">
          <a:xfrm>
            <a:off x="5687441" y="1285122"/>
            <a:ext cx="6504559" cy="42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14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45478-53A6-DC44-8088-A7F3FC66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Actor-Critic algorithms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BD6442-85B6-C6ED-88D1-B462CB014C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EA115DB-9751-39B8-5BD3-268A92D18E6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0000" y="1454285"/>
                <a:ext cx="3207600" cy="4460400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NL" b="1" dirty="0"/>
                  <a:t>Value based</a:t>
                </a:r>
              </a:p>
              <a:p>
                <a:r>
                  <a:rPr lang="en-GB" dirty="0"/>
                  <a:t>Policy: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GB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NL" dirty="0"/>
              </a:p>
              <a:p>
                <a:r>
                  <a:rPr lang="en-US" dirty="0"/>
                  <a:t>Deterministic and sensitive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r>
                  <a:rPr lang="en-US" b="1" dirty="0"/>
                  <a:t>Policy based</a:t>
                </a:r>
              </a:p>
              <a:p>
                <a:r>
                  <a:rPr lang="en-US" dirty="0"/>
                  <a:t>Train model to predict probabilistic policy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EA115DB-9751-39B8-5BD3-268A92D18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0000" y="1454285"/>
                <a:ext cx="3207600" cy="4460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C32ED31-E7E6-6CBC-D89E-F61FE5356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00" y="3076058"/>
            <a:ext cx="6837379" cy="205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33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06AB-E8C3-DEE5-D533-7A33D51F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</a:t>
            </a:r>
            <a:r>
              <a:rPr lang="en-GB" dirty="0"/>
              <a:t>c</a:t>
            </a:r>
            <a:r>
              <a:rPr lang="en-NL" dirty="0"/>
              <a:t>tor-Critic algorithms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EA04CD-6636-0F6F-319D-3F72D58AFA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64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BB66D-7500-61B4-7D0B-87D7415DF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NL" dirty="0"/>
              <a:t>Combine Policy Gradients with DQN</a:t>
            </a:r>
          </a:p>
          <a:p>
            <a:pPr marL="114300" indent="0">
              <a:buNone/>
            </a:pPr>
            <a:endParaRPr lang="en-NL" dirty="0"/>
          </a:p>
          <a:p>
            <a:pPr marL="114300" indent="0">
              <a:buNone/>
            </a:pPr>
            <a:r>
              <a:rPr lang="en-NL" b="1" dirty="0"/>
              <a:t>2 neural networks</a:t>
            </a:r>
          </a:p>
          <a:p>
            <a:r>
              <a:rPr lang="en-NL" dirty="0"/>
              <a:t>Policy net</a:t>
            </a:r>
          </a:p>
          <a:p>
            <a:r>
              <a:rPr lang="en-NL" dirty="0"/>
              <a:t>DQN</a:t>
            </a:r>
          </a:p>
          <a:p>
            <a:endParaRPr lang="en-NL" dirty="0"/>
          </a:p>
        </p:txBody>
      </p:sp>
      <p:pic>
        <p:nvPicPr>
          <p:cNvPr id="3074" name="Picture 2" descr="actor_critic">
            <a:extLst>
              <a:ext uri="{FF2B5EF4-FFF2-40B4-BE49-F238E27FC236}">
                <a16:creationId xmlns:a16="http://schemas.microsoft.com/office/drawing/2014/main" id="{2A14A869-452E-1FE8-8341-4BD7E67F8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23386" r="10521" b="3104"/>
          <a:stretch/>
        </p:blipFill>
        <p:spPr bwMode="auto">
          <a:xfrm>
            <a:off x="6188249" y="599780"/>
            <a:ext cx="5553751" cy="370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dvantage Actor Critic (A2C)">
            <a:extLst>
              <a:ext uri="{FF2B5EF4-FFF2-40B4-BE49-F238E27FC236}">
                <a16:creationId xmlns:a16="http://schemas.microsoft.com/office/drawing/2014/main" id="{5C48CF39-F7CF-8C50-2FEB-FC708A06A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63" y="3955937"/>
            <a:ext cx="5828732" cy="266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61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06AB-E8C3-DEE5-D533-7A33D51F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</a:t>
            </a:r>
            <a:r>
              <a:rPr lang="en-GB" dirty="0"/>
              <a:t>c</a:t>
            </a:r>
            <a:r>
              <a:rPr lang="en-NL" dirty="0"/>
              <a:t>tor-Critic algorithms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EA04CD-6636-0F6F-319D-3F72D58AFA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65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BB66D-7500-61B4-7D0B-87D7415DF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NL" dirty="0"/>
          </a:p>
          <a:p>
            <a:pPr marL="114300" indent="0">
              <a:buNone/>
            </a:pPr>
            <a:r>
              <a:rPr lang="en-NL" b="1" dirty="0"/>
              <a:t>Other flavours</a:t>
            </a:r>
          </a:p>
          <a:p>
            <a:r>
              <a:rPr lang="en-NL" dirty="0"/>
              <a:t>Advantage Actor-Critic (A2C)</a:t>
            </a:r>
          </a:p>
          <a:p>
            <a:r>
              <a:rPr lang="en-NL" dirty="0"/>
              <a:t>Asynchronous Advantage Actor-Critic (A3C)</a:t>
            </a:r>
          </a:p>
        </p:txBody>
      </p:sp>
      <p:pic>
        <p:nvPicPr>
          <p:cNvPr id="4098" name="Picture 2" descr="ac3">
            <a:extLst>
              <a:ext uri="{FF2B5EF4-FFF2-40B4-BE49-F238E27FC236}">
                <a16:creationId xmlns:a16="http://schemas.microsoft.com/office/drawing/2014/main" id="{0FE98EA1-DFF7-84A9-5CA5-C5B4BDE96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0" t="5224" r="6945" b="4577"/>
          <a:stretch/>
        </p:blipFill>
        <p:spPr bwMode="auto">
          <a:xfrm>
            <a:off x="5599522" y="450000"/>
            <a:ext cx="6495068" cy="618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9984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0BCC-0F0A-8E59-7905-803CF3331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Distributional 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DDB19-57B6-0E27-8355-6F4A49EBB0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66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DE5FE-BE55-9F8A-A072-4245BEDFB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NL" dirty="0"/>
              <a:t>Work directly with the </a:t>
            </a:r>
            <a:r>
              <a:rPr lang="en-NL" b="1" dirty="0"/>
              <a:t>full distribution of returns for a state-action pair </a:t>
            </a:r>
            <a:r>
              <a:rPr lang="en-NL" dirty="0"/>
              <a:t>(instead of its expectation)</a:t>
            </a:r>
          </a:p>
          <a:p>
            <a:pPr marL="114300" indent="0">
              <a:buNone/>
            </a:pPr>
            <a:r>
              <a:rPr lang="en-NL" dirty="0"/>
              <a:t>Minimize distributional error (distance between full distributions)</a:t>
            </a:r>
          </a:p>
          <a:p>
            <a:pPr marL="114300" indent="0">
              <a:buNone/>
            </a:pPr>
            <a:endParaRPr lang="en-NL" dirty="0"/>
          </a:p>
          <a:p>
            <a:pPr marL="114300" indent="0">
              <a:buNone/>
            </a:pPr>
            <a:r>
              <a:rPr lang="en-NL" b="1" dirty="0"/>
              <a:t>Disdvantage</a:t>
            </a:r>
          </a:p>
          <a:p>
            <a:r>
              <a:rPr lang="en-NL" dirty="0">
                <a:sym typeface="Wingdings" pitchFamily="2" charset="2"/>
              </a:rPr>
              <a:t>Makes the algorithm more complex </a:t>
            </a:r>
          </a:p>
          <a:p>
            <a:r>
              <a:rPr lang="en-NL" dirty="0">
                <a:sym typeface="Wingdings" pitchFamily="2" charset="2"/>
              </a:rPr>
              <a:t>Can reduce performance</a:t>
            </a:r>
          </a:p>
          <a:p>
            <a:pPr marL="114300" indent="0">
              <a:buNone/>
            </a:pPr>
            <a:endParaRPr lang="en-NL" dirty="0">
              <a:sym typeface="Wingdings" pitchFamily="2" charset="2"/>
            </a:endParaRPr>
          </a:p>
          <a:p>
            <a:pPr marL="114300" indent="0">
              <a:buNone/>
            </a:pPr>
            <a:r>
              <a:rPr lang="en-NL" b="1" dirty="0">
                <a:sym typeface="Wingdings" pitchFamily="2" charset="2"/>
              </a:rPr>
              <a:t>Advantage</a:t>
            </a:r>
          </a:p>
          <a:p>
            <a:r>
              <a:rPr lang="en-NL" dirty="0">
                <a:sym typeface="Wingdings" pitchFamily="2" charset="2"/>
              </a:rPr>
              <a:t>Can be an advantage in exploration, can give the agent more information</a:t>
            </a:r>
          </a:p>
          <a:p>
            <a:r>
              <a:rPr lang="en-NL" dirty="0">
                <a:sym typeface="Wingdings" pitchFamily="2" charset="2"/>
              </a:rPr>
              <a:t>Leads to more stable learning</a:t>
            </a:r>
          </a:p>
          <a:p>
            <a:pPr marL="11430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6483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4414-EDF3-E98C-C5B8-6E50DD88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Noisy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5EB06-A8FB-E3BB-4B66-B76B13E18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67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8CB56-013F-0E8E-F6C7-4231566B2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NL" dirty="0"/>
              <a:t>Add parametric noise to the weights and biases</a:t>
            </a:r>
          </a:p>
          <a:p>
            <a:pPr marL="114300" indent="0">
              <a:buNone/>
            </a:pPr>
            <a:r>
              <a:rPr lang="en-NL" dirty="0"/>
              <a:t>Improves efficient exploration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2F81C6E4-3301-F38C-5D0E-6CE2B264E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87162"/>
            <a:ext cx="5588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510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F79D0-9D80-BBE2-A682-42AAF31D6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Putting it all together: Rainbow DQN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425C13-1A99-F954-9A49-70DCD99C3C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68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32058-ED89-8E3A-58E9-9EA9B51F1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NL" b="1" dirty="0"/>
              <a:t>Combining six improvements</a:t>
            </a:r>
          </a:p>
          <a:p>
            <a:r>
              <a:rPr lang="en-NL" dirty="0"/>
              <a:t>Double DQN</a:t>
            </a:r>
          </a:p>
          <a:p>
            <a:r>
              <a:rPr lang="en-NL" dirty="0"/>
              <a:t>Prioritized DDQN</a:t>
            </a:r>
          </a:p>
          <a:p>
            <a:r>
              <a:rPr lang="en-NL" dirty="0"/>
              <a:t>Dueling DDQN</a:t>
            </a:r>
          </a:p>
          <a:p>
            <a:r>
              <a:rPr lang="en-NL" dirty="0"/>
              <a:t>A3C</a:t>
            </a:r>
          </a:p>
          <a:p>
            <a:r>
              <a:rPr lang="en-NL" dirty="0"/>
              <a:t>Distributional DQN</a:t>
            </a:r>
          </a:p>
          <a:p>
            <a:r>
              <a:rPr lang="en-NL" dirty="0"/>
              <a:t>Noisy DQN</a:t>
            </a:r>
          </a:p>
          <a:p>
            <a:pPr marL="114300" indent="0">
              <a:buNone/>
            </a:pPr>
            <a:endParaRPr lang="en-NL" dirty="0"/>
          </a:p>
          <a:p>
            <a:pPr marL="114300" indent="0">
              <a:buNone/>
            </a:pPr>
            <a:endParaRPr lang="en-NL" dirty="0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429B9DE1-C5A5-4863-3E2B-6C0CDA76D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864" y="1087162"/>
            <a:ext cx="6140789" cy="57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769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5EA54-86E5-DAF6-5D11-CD62EEB811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Hands-on 2: Formula-V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0785B-321C-BA79-FB26-2F78513253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416" y="3602039"/>
            <a:ext cx="11292000" cy="1527242"/>
          </a:xfrm>
        </p:spPr>
        <p:txBody>
          <a:bodyPr>
            <a:normAutofit/>
          </a:bodyPr>
          <a:lstStyle/>
          <a:p>
            <a:r>
              <a:rPr lang="en-US" dirty="0"/>
              <a:t>Create a RL agent that plays Formula-V</a:t>
            </a:r>
          </a:p>
          <a:p>
            <a:r>
              <a:rPr lang="en-US" dirty="0"/>
              <a:t>Demo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CEACB-9E67-F98A-3214-44E8780478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150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"/>
          <p:cNvSpPr txBox="1">
            <a:spLocks noGrp="1"/>
          </p:cNvSpPr>
          <p:nvPr>
            <p:ph type="ctrTitle"/>
          </p:nvPr>
        </p:nvSpPr>
        <p:spPr>
          <a:xfrm>
            <a:off x="450000" y="1122363"/>
            <a:ext cx="11292000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Quicksand"/>
              <a:buNone/>
            </a:pPr>
            <a:r>
              <a:rPr lang="en-US" dirty="0"/>
              <a:t>What is Reinforcement Learning?</a:t>
            </a:r>
            <a:endParaRPr dirty="0"/>
          </a:p>
        </p:txBody>
      </p:sp>
      <p:sp>
        <p:nvSpPr>
          <p:cNvPr id="218" name="Google Shape;218;p4"/>
          <p:cNvSpPr txBox="1">
            <a:spLocks noGrp="1"/>
          </p:cNvSpPr>
          <p:nvPr>
            <p:ph type="subTitle" idx="1"/>
          </p:nvPr>
        </p:nvSpPr>
        <p:spPr>
          <a:xfrm>
            <a:off x="450000" y="3730558"/>
            <a:ext cx="11292000" cy="152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/>
          </a:p>
        </p:txBody>
      </p:sp>
      <p:sp>
        <p:nvSpPr>
          <p:cNvPr id="219" name="Google Shape;219;p4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A472-69C8-CAA5-31C1-8B1847AD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Current settings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829F55-B668-68F3-9BAA-6495F33F8B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70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3E477-E6B9-9395-8134-A225F3888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NL" b="1" dirty="0"/>
              <a:t>Actions, rewards, state</a:t>
            </a:r>
          </a:p>
          <a:p>
            <a:r>
              <a:rPr lang="en-NL" dirty="0"/>
              <a:t>Actions: left, right, do nothing</a:t>
            </a:r>
          </a:p>
          <a:p>
            <a:r>
              <a:rPr lang="en-NL" dirty="0"/>
              <a:t>Rewards: -1 if collision to enemy, -10 if wall collision, else vertical velocity</a:t>
            </a:r>
          </a:p>
          <a:p>
            <a:r>
              <a:rPr lang="en-NL" dirty="0"/>
              <a:t>State: [current_direction, velocity_x, velocity_y, distance to left wall, distance to right wall, relative distance to first three enemies]</a:t>
            </a:r>
          </a:p>
          <a:p>
            <a:endParaRPr lang="en-NL" dirty="0"/>
          </a:p>
          <a:p>
            <a:pPr marL="114300" indent="0">
              <a:buNone/>
            </a:pPr>
            <a:r>
              <a:rPr lang="en-NL" b="1" dirty="0"/>
              <a:t>Already implemented</a:t>
            </a:r>
          </a:p>
          <a:p>
            <a:r>
              <a:rPr lang="en-NL" dirty="0"/>
              <a:t>DQN </a:t>
            </a:r>
          </a:p>
          <a:p>
            <a:r>
              <a:rPr lang="en-NL" dirty="0"/>
              <a:t>Experience Replay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139298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770BC-06AC-710F-B689-F93522A1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Suggestions for improving the agent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CAD3D7-A25B-1B2D-107D-B89C2CDA95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71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9D453-9AAC-6088-C571-ACB18281F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000" y="1454285"/>
            <a:ext cx="8090496" cy="4460400"/>
          </a:xfrm>
        </p:spPr>
        <p:txBody>
          <a:bodyPr>
            <a:normAutofit fontScale="85000" lnSpcReduction="20000"/>
          </a:bodyPr>
          <a:lstStyle/>
          <a:p>
            <a:r>
              <a:rPr lang="en-NL" dirty="0"/>
              <a:t>Observe the agent and edit state (formulav_env.py file, </a:t>
            </a:r>
            <a:r>
              <a:rPr lang="en-NL" b="1" dirty="0"/>
              <a:t>get_state </a:t>
            </a:r>
            <a:r>
              <a:rPr lang="en-NL" dirty="0"/>
              <a:t>function and </a:t>
            </a:r>
            <a:r>
              <a:rPr lang="en-NL" b="1" dirty="0"/>
              <a:t>__init__</a:t>
            </a:r>
            <a:r>
              <a:rPr lang="en-NL" dirty="0"/>
              <a:t>) </a:t>
            </a:r>
          </a:p>
          <a:p>
            <a:r>
              <a:rPr lang="en-NL" dirty="0"/>
              <a:t>Or change rewards (formulav_env.py file, </a:t>
            </a:r>
            <a:r>
              <a:rPr lang="en-NL" b="1" dirty="0"/>
              <a:t>update</a:t>
            </a:r>
            <a:r>
              <a:rPr lang="en-NL" dirty="0"/>
              <a:t> function) </a:t>
            </a:r>
          </a:p>
          <a:p>
            <a:r>
              <a:rPr lang="en-NL" dirty="0"/>
              <a:t>Or change actions (formulav_env.py file, </a:t>
            </a:r>
            <a:r>
              <a:rPr lang="en-NL" b="1" dirty="0"/>
              <a:t>update</a:t>
            </a:r>
            <a:r>
              <a:rPr lang="en-NL" dirty="0"/>
              <a:t> function and </a:t>
            </a:r>
            <a:r>
              <a:rPr lang="en-NL" b="1" dirty="0"/>
              <a:t>__init__</a:t>
            </a:r>
            <a:r>
              <a:rPr lang="en-NL" dirty="0"/>
              <a:t>)</a:t>
            </a:r>
            <a:endParaRPr lang="en-NL" b="1" dirty="0"/>
          </a:p>
          <a:p>
            <a:r>
              <a:rPr lang="en-NL" dirty="0"/>
              <a:t>Always keep the state values between -1 and 1! </a:t>
            </a:r>
          </a:p>
          <a:p>
            <a:endParaRPr lang="en-NL" dirty="0"/>
          </a:p>
          <a:p>
            <a:r>
              <a:rPr lang="en-NL" dirty="0"/>
              <a:t>Experiment with different parameters (or grid search or something), agent.py file</a:t>
            </a:r>
          </a:p>
          <a:p>
            <a:endParaRPr lang="en-NL" dirty="0"/>
          </a:p>
          <a:p>
            <a:r>
              <a:rPr lang="en-NL" dirty="0"/>
              <a:t>Find implementations online for improving agents and change the agent.py NN architecture:</a:t>
            </a:r>
          </a:p>
          <a:p>
            <a:pPr lvl="1"/>
            <a:r>
              <a:rPr lang="en-NL" dirty="0"/>
              <a:t>Double Deep Q</a:t>
            </a:r>
          </a:p>
          <a:p>
            <a:pPr lvl="1"/>
            <a:r>
              <a:rPr lang="en-NL" dirty="0"/>
              <a:t>Distributional Deep Q</a:t>
            </a:r>
          </a:p>
          <a:p>
            <a:pPr lvl="1"/>
            <a:r>
              <a:rPr lang="en-NL" dirty="0"/>
              <a:t>Actor Critic</a:t>
            </a:r>
          </a:p>
          <a:p>
            <a:pPr lvl="1"/>
            <a:r>
              <a:rPr lang="en-NL" dirty="0"/>
              <a:t>Noisy networks</a:t>
            </a:r>
          </a:p>
          <a:p>
            <a:pPr lvl="1"/>
            <a:r>
              <a:rPr lang="en-NL" dirty="0"/>
              <a:t>Dueling Architecture</a:t>
            </a:r>
          </a:p>
          <a:p>
            <a:pPr lvl="1"/>
            <a:r>
              <a:rPr lang="en-NL" dirty="0"/>
              <a:t>… or something else</a:t>
            </a:r>
          </a:p>
          <a:p>
            <a:endParaRPr lang="en-NL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3A21E86-8FA5-429E-F74D-CF1DAEE8A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354" y="2442134"/>
            <a:ext cx="3536950" cy="228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0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0DCF-C86C-3757-1514-4F2E9FE24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Hands-on 2: Formula-V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4FE403-2E2E-5F32-A991-9DF80374D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1370A-5F81-0157-B13C-4A9A2E5B9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Steps</a:t>
            </a:r>
          </a:p>
          <a:p>
            <a:pPr marL="114300" indent="0">
              <a:buNone/>
            </a:pPr>
            <a:r>
              <a:rPr lang="en-US" b="1" dirty="0"/>
              <a:t>1. </a:t>
            </a:r>
            <a:r>
              <a:rPr lang="en-US" dirty="0"/>
              <a:t>git clone </a:t>
            </a:r>
            <a:r>
              <a:rPr lang="en-US" b="1" dirty="0">
                <a:hlinkClick r:id="rId2"/>
              </a:rPr>
              <a:t>https://github.com/BigDataRepublic/vantage-ai-rl-training-pt-2.git</a:t>
            </a:r>
            <a:endParaRPr lang="en-US" b="1" dirty="0"/>
          </a:p>
          <a:p>
            <a:pPr marL="114300" indent="0">
              <a:buNone/>
            </a:pPr>
            <a:r>
              <a:rPr lang="en-US" b="1" dirty="0"/>
              <a:t>2. </a:t>
            </a:r>
            <a:r>
              <a:rPr lang="en-US" dirty="0" err="1"/>
              <a:t>conda</a:t>
            </a:r>
            <a:r>
              <a:rPr lang="en-US" dirty="0"/>
              <a:t> env create -f </a:t>
            </a:r>
            <a:r>
              <a:rPr lang="en-US" dirty="0" err="1"/>
              <a:t>env.yml</a:t>
            </a:r>
            <a:endParaRPr lang="en-US" dirty="0"/>
          </a:p>
          <a:p>
            <a:pPr marL="114300" indent="0">
              <a:buNone/>
            </a:pPr>
            <a:r>
              <a:rPr lang="en-US" b="1" dirty="0"/>
              <a:t>3. </a:t>
            </a:r>
            <a:r>
              <a:rPr lang="en-US" dirty="0" err="1"/>
              <a:t>conda</a:t>
            </a:r>
            <a:r>
              <a:rPr lang="en-US" dirty="0"/>
              <a:t> activate </a:t>
            </a:r>
            <a:r>
              <a:rPr lang="en-US" dirty="0" err="1"/>
              <a:t>rlenv</a:t>
            </a:r>
            <a:endParaRPr lang="en-US" dirty="0"/>
          </a:p>
          <a:p>
            <a:pPr marL="114300" indent="0">
              <a:buNone/>
            </a:pPr>
            <a:r>
              <a:rPr lang="en-US" b="1" dirty="0"/>
              <a:t>4. </a:t>
            </a:r>
            <a:r>
              <a:rPr lang="en-US" dirty="0"/>
              <a:t>pip install </a:t>
            </a:r>
            <a:r>
              <a:rPr lang="en-US" dirty="0" err="1"/>
              <a:t>pygame</a:t>
            </a:r>
            <a:endParaRPr lang="en-US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r>
              <a:rPr lang="en-US" b="1" dirty="0"/>
              <a:t>Now you can:</a:t>
            </a:r>
          </a:p>
          <a:p>
            <a:r>
              <a:rPr lang="en-US" dirty="0"/>
              <a:t>Play the game by yourself, run: python </a:t>
            </a:r>
            <a:r>
              <a:rPr lang="en-US" dirty="0" err="1"/>
              <a:t>formulav_env.py</a:t>
            </a:r>
            <a:endParaRPr lang="en-US" b="1" dirty="0"/>
          </a:p>
          <a:p>
            <a:r>
              <a:rPr lang="en-NL" dirty="0"/>
              <a:t>Let the agent play the game: python agent.py</a:t>
            </a:r>
          </a:p>
          <a:p>
            <a:pPr marL="114300" indent="0">
              <a:buNone/>
            </a:pPr>
            <a:endParaRPr lang="en-NL" dirty="0"/>
          </a:p>
          <a:p>
            <a:pPr marL="11430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882621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"/>
          <p:cNvSpPr txBox="1">
            <a:spLocks noGrp="1"/>
          </p:cNvSpPr>
          <p:nvPr>
            <p:ph type="ctrTitle"/>
          </p:nvPr>
        </p:nvSpPr>
        <p:spPr>
          <a:xfrm>
            <a:off x="450000" y="1122363"/>
            <a:ext cx="11292000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Quicksand"/>
              <a:buNone/>
            </a:pPr>
            <a:r>
              <a:rPr lang="en-US" dirty="0"/>
              <a:t>Ikea Use Case</a:t>
            </a:r>
            <a:endParaRPr dirty="0"/>
          </a:p>
        </p:txBody>
      </p:sp>
      <p:sp>
        <p:nvSpPr>
          <p:cNvPr id="226" name="Google Shape;226;p5"/>
          <p:cNvSpPr txBox="1">
            <a:spLocks noGrp="1"/>
          </p:cNvSpPr>
          <p:nvPr>
            <p:ph type="subTitle" idx="1"/>
          </p:nvPr>
        </p:nvSpPr>
        <p:spPr>
          <a:xfrm>
            <a:off x="450000" y="3730558"/>
            <a:ext cx="11292000" cy="152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Double Deep Q-Learning for a Recommendation Engine (by Menno)</a:t>
            </a:r>
            <a:endParaRPr dirty="0"/>
          </a:p>
        </p:txBody>
      </p:sp>
      <p:sp>
        <p:nvSpPr>
          <p:cNvPr id="227" name="Google Shape;227;p5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7252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"/>
          <p:cNvSpPr txBox="1">
            <a:spLocks noGrp="1"/>
          </p:cNvSpPr>
          <p:nvPr>
            <p:ph type="ctrTitle"/>
          </p:nvPr>
        </p:nvSpPr>
        <p:spPr>
          <a:xfrm>
            <a:off x="450000" y="1122363"/>
            <a:ext cx="11292000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Quicksand"/>
              <a:buNone/>
            </a:pPr>
            <a:r>
              <a:rPr lang="en-US" dirty="0"/>
              <a:t>Wrap up &amp; Further Reading</a:t>
            </a:r>
            <a:endParaRPr dirty="0"/>
          </a:p>
        </p:txBody>
      </p:sp>
      <p:sp>
        <p:nvSpPr>
          <p:cNvPr id="218" name="Google Shape;218;p4"/>
          <p:cNvSpPr txBox="1">
            <a:spLocks noGrp="1"/>
          </p:cNvSpPr>
          <p:nvPr>
            <p:ph type="subTitle" idx="1"/>
          </p:nvPr>
        </p:nvSpPr>
        <p:spPr>
          <a:xfrm>
            <a:off x="450000" y="3730558"/>
            <a:ext cx="11292000" cy="152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/>
          </a:p>
        </p:txBody>
      </p:sp>
      <p:sp>
        <p:nvSpPr>
          <p:cNvPr id="219" name="Google Shape;219;p4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3485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7C15-EE84-92DB-2A1F-0ADC01940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Wrap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14111-4670-D3E5-EC2D-B00BFF782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NL" b="1" dirty="0"/>
              <a:t>Reinforcement learning basics</a:t>
            </a:r>
          </a:p>
          <a:p>
            <a:r>
              <a:rPr lang="en-NL" dirty="0"/>
              <a:t>Agent in environment, exploration/exploitation</a:t>
            </a:r>
          </a:p>
          <a:p>
            <a:r>
              <a:rPr lang="en-NL" dirty="0"/>
              <a:t>Multi-armed bandits</a:t>
            </a:r>
          </a:p>
          <a:p>
            <a:r>
              <a:rPr lang="en-NL" dirty="0"/>
              <a:t>Markov Decision processes</a:t>
            </a:r>
          </a:p>
          <a:p>
            <a:r>
              <a:rPr lang="en-NL" dirty="0"/>
              <a:t>Q-Learning</a:t>
            </a:r>
          </a:p>
          <a:p>
            <a:pPr marL="114300" indent="0">
              <a:buNone/>
            </a:pPr>
            <a:r>
              <a:rPr lang="en-NL" b="1" dirty="0"/>
              <a:t>Deep RL</a:t>
            </a:r>
          </a:p>
          <a:p>
            <a:r>
              <a:rPr lang="en-NL" dirty="0"/>
              <a:t>Deep Q-Learning</a:t>
            </a:r>
          </a:p>
          <a:p>
            <a:r>
              <a:rPr lang="en-NL" dirty="0"/>
              <a:t>Challenges</a:t>
            </a:r>
          </a:p>
          <a:p>
            <a:r>
              <a:rPr lang="en-NL" dirty="0"/>
              <a:t>Improving RL systems</a:t>
            </a:r>
          </a:p>
          <a:p>
            <a:r>
              <a:rPr lang="en-NL" dirty="0"/>
              <a:t>Use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25CE7-FE7F-7DB2-45A3-6A9F0CF0D2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2267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475CA-6FB6-B3B3-0EF9-1E4F1E804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Things we didn’t cover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721D9-2065-BB1B-8AF5-CEA5F8248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Monte Carlo methods</a:t>
            </a:r>
          </a:p>
          <a:p>
            <a:r>
              <a:rPr lang="en-NL" dirty="0"/>
              <a:t>SARSA</a:t>
            </a:r>
          </a:p>
          <a:p>
            <a:r>
              <a:rPr lang="en-NL" dirty="0"/>
              <a:t>Temporal Difference learning</a:t>
            </a:r>
          </a:p>
          <a:p>
            <a:r>
              <a:rPr lang="en-NL" dirty="0"/>
              <a:t>Multi-step learning</a:t>
            </a:r>
          </a:p>
          <a:p>
            <a:r>
              <a:rPr lang="en-NL" dirty="0"/>
              <a:t>… and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D19BE-6230-F548-6F8B-C0CC4D421E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76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78EA65-83D1-0923-3DBD-339C98BFB0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809644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C3E11-0CD8-2C06-EDC3-C9D9A27F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Further 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AD21B-0ED7-FB9E-101D-70BFDD1E9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NL" b="1" dirty="0"/>
              <a:t>‘The’ book on RL</a:t>
            </a:r>
          </a:p>
          <a:p>
            <a:r>
              <a:rPr lang="en-NL" dirty="0">
                <a:hlinkClick r:id="rId3"/>
              </a:rPr>
              <a:t>Reinforcement Learning: an introduction by Sutton, Barto</a:t>
            </a:r>
            <a:endParaRPr lang="en-NL" dirty="0"/>
          </a:p>
          <a:p>
            <a:pPr marL="114300" indent="0">
              <a:buNone/>
            </a:pPr>
            <a:endParaRPr lang="en-NL" dirty="0"/>
          </a:p>
          <a:p>
            <a:pPr marL="114300" indent="0">
              <a:buNone/>
            </a:pPr>
            <a:r>
              <a:rPr lang="en-NL" b="1" dirty="0"/>
              <a:t>Courses / videos</a:t>
            </a:r>
          </a:p>
          <a:p>
            <a:r>
              <a:rPr lang="en-NL" dirty="0"/>
              <a:t>RL specialization by Alberta University AMII</a:t>
            </a:r>
          </a:p>
          <a:p>
            <a:r>
              <a:rPr lang="en-NL" dirty="0">
                <a:hlinkClick r:id="rId4"/>
              </a:rPr>
              <a:t>Advanced RL at Udemy</a:t>
            </a:r>
            <a:endParaRPr lang="en-NL" dirty="0"/>
          </a:p>
          <a:p>
            <a:r>
              <a:rPr lang="en-NL" dirty="0">
                <a:hlinkClick r:id="rId5"/>
              </a:rPr>
              <a:t>Deep RL Bootcamp</a:t>
            </a:r>
            <a:endParaRPr lang="en-NL" dirty="0"/>
          </a:p>
          <a:p>
            <a:endParaRPr lang="en-NL" dirty="0"/>
          </a:p>
          <a:p>
            <a:pPr marL="114300" indent="0">
              <a:buNone/>
            </a:pPr>
            <a:r>
              <a:rPr lang="en-NL" b="1" dirty="0"/>
              <a:t>Practice and apply!</a:t>
            </a:r>
            <a:r>
              <a:rPr lang="en-NL" dirty="0"/>
              <a:t> </a:t>
            </a:r>
            <a:r>
              <a:rPr lang="en-NL" dirty="0">
                <a:sym typeface="Wingdings" pitchFamily="2" charset="2"/>
              </a:rPr>
              <a:t></a:t>
            </a:r>
            <a:endParaRPr lang="en-NL" dirty="0"/>
          </a:p>
          <a:p>
            <a:pPr marL="114300" indent="0">
              <a:buNone/>
            </a:pPr>
            <a:endParaRPr lang="en-NL" dirty="0"/>
          </a:p>
          <a:p>
            <a:pPr marL="114300" indent="0">
              <a:buNone/>
            </a:pPr>
            <a:endParaRPr lang="en-NL" b="1" dirty="0"/>
          </a:p>
          <a:p>
            <a:pPr marL="114300" indent="0">
              <a:buNone/>
            </a:pPr>
            <a:endParaRPr lang="en-NL" dirty="0"/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971B-B163-00E4-B6AC-AA4DB1EBEB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9280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450000" y="450000"/>
            <a:ext cx="11293200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icksand"/>
              <a:buNone/>
            </a:pPr>
            <a:r>
              <a:rPr lang="en-US" dirty="0"/>
              <a:t>Reinforcement Learning</a:t>
            </a:r>
            <a:endParaRPr dirty="0"/>
          </a:p>
        </p:txBody>
      </p:sp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450000" y="1454285"/>
            <a:ext cx="4414231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1" indent="0">
              <a:spcBef>
                <a:spcPts val="0"/>
              </a:spcBef>
              <a:buNone/>
            </a:pPr>
            <a:r>
              <a:rPr lang="en-US" b="1" dirty="0"/>
              <a:t>Learn by trial and error</a:t>
            </a:r>
          </a:p>
          <a:p>
            <a:pPr marL="400051" indent="-285750">
              <a:spcBef>
                <a:spcPts val="0"/>
              </a:spcBef>
            </a:pPr>
            <a:endParaRPr lang="en-US" dirty="0"/>
          </a:p>
          <a:p>
            <a:pPr marL="400051" indent="-285750">
              <a:spcBef>
                <a:spcPts val="0"/>
              </a:spcBef>
            </a:pPr>
            <a:r>
              <a:rPr lang="en-US" dirty="0"/>
              <a:t>Agent takes actions</a:t>
            </a:r>
          </a:p>
          <a:p>
            <a:pPr marL="400051" indent="-285750">
              <a:spcBef>
                <a:spcPts val="0"/>
              </a:spcBef>
            </a:pPr>
            <a:r>
              <a:rPr lang="en-US" dirty="0"/>
              <a:t>Receives state and rewards (positive and negative)</a:t>
            </a:r>
          </a:p>
          <a:p>
            <a:pPr marL="400051" indent="-285750">
              <a:spcBef>
                <a:spcPts val="0"/>
              </a:spcBef>
            </a:pPr>
            <a:r>
              <a:rPr lang="en-US" dirty="0"/>
              <a:t>Adjusts his actions to maximize return (cumulative reward)</a:t>
            </a:r>
            <a:endParaRPr dirty="0"/>
          </a:p>
        </p:txBody>
      </p:sp>
      <p:sp>
        <p:nvSpPr>
          <p:cNvPr id="260" name="Google Shape;260;p9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9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C5B7F758-AC54-AF2B-6EC7-752C0B2FD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821" y="1877599"/>
            <a:ext cx="6410179" cy="416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524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450000" y="450000"/>
            <a:ext cx="11293200" cy="63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icksand"/>
              <a:buNone/>
            </a:pPr>
            <a:r>
              <a:rPr lang="en-US" dirty="0"/>
              <a:t>Reinforcement Learning Terminology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Google Shape;258;p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0000" y="1454285"/>
                <a:ext cx="5781467" cy="44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fontScale="85000" lnSpcReduction="10000"/>
              </a:bodyPr>
              <a:lstStyle/>
              <a:p>
                <a:pPr marL="114301" indent="0">
                  <a:spcBef>
                    <a:spcPts val="0"/>
                  </a:spcBef>
                  <a:buNone/>
                </a:pPr>
                <a:r>
                  <a:rPr lang="en-US" b="1" dirty="0"/>
                  <a:t>Agent </a:t>
                </a:r>
                <a:r>
                  <a:rPr lang="en-US" dirty="0"/>
                  <a:t>takes </a:t>
                </a:r>
                <a:r>
                  <a:rPr lang="en-US" b="1" dirty="0"/>
                  <a:t>actions </a:t>
                </a:r>
                <a:r>
                  <a:rPr lang="en-US" dirty="0"/>
                  <a:t>based on the </a:t>
                </a:r>
                <a:r>
                  <a:rPr lang="en-US" b="1" dirty="0"/>
                  <a:t>state</a:t>
                </a:r>
              </a:p>
              <a:p>
                <a:pPr marL="114301" indent="0">
                  <a:spcBef>
                    <a:spcPts val="0"/>
                  </a:spcBef>
                  <a:buNone/>
                </a:pPr>
                <a:endParaRPr lang="en-US" b="1" dirty="0"/>
              </a:p>
              <a:p>
                <a:pPr marL="114301" indent="0">
                  <a:spcBef>
                    <a:spcPts val="0"/>
                  </a:spcBef>
                  <a:buNone/>
                </a:pPr>
                <a:r>
                  <a:rPr lang="en-US" b="1" dirty="0"/>
                  <a:t>Reward</a:t>
                </a:r>
              </a:p>
              <a:p>
                <a:pPr marL="400051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Given by the environment</a:t>
                </a:r>
              </a:p>
              <a:p>
                <a:pPr marL="400051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Discount factor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pPr marL="400051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Delayed</a:t>
                </a:r>
              </a:p>
              <a:p>
                <a:pPr marL="114301" indent="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114301" indent="0">
                  <a:spcBef>
                    <a:spcPts val="0"/>
                  </a:spcBef>
                  <a:buNone/>
                </a:pPr>
                <a:r>
                  <a:rPr lang="en-US" b="1" dirty="0"/>
                  <a:t>Policy</a:t>
                </a:r>
              </a:p>
              <a:p>
                <a:pPr marL="400051" indent="-285750">
                  <a:spcBef>
                    <a:spcPts val="0"/>
                  </a:spcBef>
                </a:pPr>
                <a:r>
                  <a:rPr lang="en-US" dirty="0"/>
                  <a:t>A mapping from states to actions</a:t>
                </a:r>
              </a:p>
              <a:p>
                <a:pPr marL="400051" indent="-285750">
                  <a:spcBef>
                    <a:spcPts val="0"/>
                  </a:spcBef>
                </a:pPr>
                <a:r>
                  <a:rPr lang="en-US" dirty="0"/>
                  <a:t>Probability of taking action </a:t>
                </a:r>
                <a:r>
                  <a:rPr lang="en-US" i="1" dirty="0"/>
                  <a:t>a </a:t>
                </a:r>
                <a:r>
                  <a:rPr lang="en-US" dirty="0"/>
                  <a:t>in state </a:t>
                </a:r>
                <a:r>
                  <a:rPr lang="en-US" i="1" dirty="0"/>
                  <a:t>s</a:t>
                </a:r>
                <a:endParaRPr lang="en-US" dirty="0"/>
              </a:p>
              <a:p>
                <a:pPr marL="400051" indent="-285750">
                  <a:spcBef>
                    <a:spcPts val="0"/>
                  </a:spcBef>
                </a:pPr>
                <a:r>
                  <a:rPr lang="en-US" dirty="0"/>
                  <a:t>Optimal policy</a:t>
                </a:r>
              </a:p>
              <a:p>
                <a:pPr marL="400051" indent="-285750">
                  <a:spcBef>
                    <a:spcPts val="0"/>
                  </a:spcBef>
                </a:pPr>
                <a:endParaRPr lang="en-US" dirty="0"/>
              </a:p>
              <a:p>
                <a:pPr marL="114301" indent="0">
                  <a:spcBef>
                    <a:spcPts val="0"/>
                  </a:spcBef>
                  <a:buNone/>
                </a:pPr>
                <a:r>
                  <a:rPr lang="en-US" b="1" dirty="0"/>
                  <a:t>Episode</a:t>
                </a:r>
              </a:p>
              <a:p>
                <a:pPr marL="400051" indent="-285750">
                  <a:spcBef>
                    <a:spcPts val="0"/>
                  </a:spcBef>
                </a:pPr>
                <a:r>
                  <a:rPr lang="en-US" dirty="0"/>
                  <a:t>A complete ‘game’</a:t>
                </a:r>
              </a:p>
              <a:p>
                <a:pPr marL="400051" indent="-285750">
                  <a:spcBef>
                    <a:spcPts val="0"/>
                  </a:spcBef>
                </a:pPr>
                <a:r>
                  <a:rPr lang="en-US" dirty="0"/>
                  <a:t>Terminal state</a:t>
                </a:r>
              </a:p>
              <a:p>
                <a:pPr marL="400051" indent="-285750">
                  <a:spcBef>
                    <a:spcPts val="0"/>
                  </a:spcBef>
                </a:pPr>
                <a:r>
                  <a:rPr lang="en-US" b="1" dirty="0"/>
                  <a:t>Return </a:t>
                </a:r>
                <a:r>
                  <a:rPr lang="en-US" dirty="0"/>
                  <a:t>is reward over complete episode</a:t>
                </a:r>
                <a:endParaRPr lang="en-US" b="1" dirty="0"/>
              </a:p>
              <a:p>
                <a:pPr marL="400051" indent="-285750">
                  <a:spcBef>
                    <a:spcPts val="0"/>
                  </a:spcBef>
                </a:pPr>
                <a:endParaRPr lang="en-US" dirty="0"/>
              </a:p>
              <a:p>
                <a:pPr marL="114301" indent="0">
                  <a:spcBef>
                    <a:spcPts val="0"/>
                  </a:spcBef>
                  <a:buNone/>
                </a:pPr>
                <a:r>
                  <a:rPr lang="en-US" b="1" dirty="0"/>
                  <a:t>Value</a:t>
                </a:r>
              </a:p>
              <a:p>
                <a:pPr marL="400051" indent="-285750">
                  <a:spcBef>
                    <a:spcPts val="0"/>
                  </a:spcBef>
                </a:pPr>
                <a:r>
                  <a:rPr lang="en-US" dirty="0"/>
                  <a:t>Expected cumulative reward for agent in state</a:t>
                </a:r>
                <a:endParaRPr dirty="0"/>
              </a:p>
            </p:txBody>
          </p:sp>
        </mc:Choice>
        <mc:Fallback xmlns="">
          <p:sp>
            <p:nvSpPr>
              <p:cNvPr id="258" name="Google Shape;258;p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0000" y="1454285"/>
                <a:ext cx="5781467" cy="4460400"/>
              </a:xfrm>
              <a:prstGeom prst="rect">
                <a:avLst/>
              </a:prstGeom>
              <a:blipFill>
                <a:blip r:embed="rId3"/>
                <a:stretch>
                  <a:fillRect t="-284" b="-17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Google Shape;260;p9"/>
          <p:cNvSpPr txBox="1">
            <a:spLocks noGrp="1"/>
          </p:cNvSpPr>
          <p:nvPr>
            <p:ph type="dt" idx="10"/>
          </p:nvPr>
        </p:nvSpPr>
        <p:spPr>
          <a:xfrm>
            <a:off x="9122624" y="6178962"/>
            <a:ext cx="1038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ftr" idx="11"/>
          </p:nvPr>
        </p:nvSpPr>
        <p:spPr>
          <a:xfrm>
            <a:off x="1799065" y="6178961"/>
            <a:ext cx="7323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9"/>
          <p:cNvSpPr txBox="1">
            <a:spLocks noGrp="1"/>
          </p:cNvSpPr>
          <p:nvPr>
            <p:ph type="sldNum" idx="12"/>
          </p:nvPr>
        </p:nvSpPr>
        <p:spPr>
          <a:xfrm>
            <a:off x="1341863" y="6178960"/>
            <a:ext cx="457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C5B7F758-AC54-AF2B-6EC7-752C0B2FD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844" y="1745462"/>
            <a:ext cx="6410179" cy="416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69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igData Republic Theme">
  <a:themeElements>
    <a:clrScheme name="BDR">
      <a:dk1>
        <a:srgbClr val="0C2749"/>
      </a:dk1>
      <a:lt1>
        <a:srgbClr val="FFFFFF"/>
      </a:lt1>
      <a:dk2>
        <a:srgbClr val="0C2749"/>
      </a:dk2>
      <a:lt2>
        <a:srgbClr val="ECF1F3"/>
      </a:lt2>
      <a:accent1>
        <a:srgbClr val="00B9AD"/>
      </a:accent1>
      <a:accent2>
        <a:srgbClr val="EE2F53"/>
      </a:accent2>
      <a:accent3>
        <a:srgbClr val="0C2749"/>
      </a:accent3>
      <a:accent4>
        <a:srgbClr val="00B9AD"/>
      </a:accent4>
      <a:accent5>
        <a:srgbClr val="EE2F53"/>
      </a:accent5>
      <a:accent6>
        <a:srgbClr val="0C2749"/>
      </a:accent6>
      <a:hlink>
        <a:srgbClr val="0563C1"/>
      </a:hlink>
      <a:folHlink>
        <a:srgbClr val="BE244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20203</TotalTime>
  <Words>3049</Words>
  <Application>Microsoft Macintosh PowerPoint</Application>
  <PresentationFormat>Widescreen</PresentationFormat>
  <Paragraphs>686</Paragraphs>
  <Slides>78</Slides>
  <Notes>57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Menlo</vt:lpstr>
      <vt:lpstr>Cambria Math</vt:lpstr>
      <vt:lpstr>Calibri</vt:lpstr>
      <vt:lpstr>Arial</vt:lpstr>
      <vt:lpstr>Quicksand</vt:lpstr>
      <vt:lpstr>BigData Republic Theme</vt:lpstr>
      <vt:lpstr>Reinforcement Learning</vt:lpstr>
      <vt:lpstr>Exciting field…</vt:lpstr>
      <vt:lpstr>And even more impressive</vt:lpstr>
      <vt:lpstr>PowerPoint Presentation</vt:lpstr>
      <vt:lpstr>PowerPoint Presentation</vt:lpstr>
      <vt:lpstr>Agenda</vt:lpstr>
      <vt:lpstr>What is Reinforcement Learning?</vt:lpstr>
      <vt:lpstr>Reinforcement Learning</vt:lpstr>
      <vt:lpstr>Reinforcement Learning Terminology</vt:lpstr>
      <vt:lpstr>Exploit or Explore?</vt:lpstr>
      <vt:lpstr>Reinforcement Learning Example</vt:lpstr>
      <vt:lpstr>Snake RL Agent</vt:lpstr>
      <vt:lpstr>Snake Demo</vt:lpstr>
      <vt:lpstr>Snake Take Aways</vt:lpstr>
      <vt:lpstr>Reinforcement Learning Challenges</vt:lpstr>
      <vt:lpstr>PowerPoint Presentation</vt:lpstr>
      <vt:lpstr>Reinforcement Learning Use Cases</vt:lpstr>
      <vt:lpstr>Basic Reinforcement Learning Systems</vt:lpstr>
      <vt:lpstr>Multi-Armed Bandit Problems</vt:lpstr>
      <vt:lpstr>What are Multi-Armed Bandits?</vt:lpstr>
      <vt:lpstr>Multi-Armed Bandits Example</vt:lpstr>
      <vt:lpstr>Action-Value Function &amp; Regret</vt:lpstr>
      <vt:lpstr>Solving Strategies</vt:lpstr>
      <vt:lpstr>Solving Strategies</vt:lpstr>
      <vt:lpstr>Upper Confidence Bound</vt:lpstr>
      <vt:lpstr>Thompson sampling</vt:lpstr>
      <vt:lpstr>Shortcomings</vt:lpstr>
      <vt:lpstr>Upgrade: Contextual Bandits</vt:lpstr>
      <vt:lpstr>Multi-Armed Bandits Use Cases</vt:lpstr>
      <vt:lpstr>Multi-Armed Bandits Use Cases</vt:lpstr>
      <vt:lpstr>Multi-Armed Bandits Use Cases</vt:lpstr>
      <vt:lpstr>Multi-Armed Bandits Use Cases</vt:lpstr>
      <vt:lpstr>PowerPoint Presentation</vt:lpstr>
      <vt:lpstr>Hands-on 1: MAB Agents</vt:lpstr>
      <vt:lpstr>Reinforcement Learning part 2</vt:lpstr>
      <vt:lpstr>Recap</vt:lpstr>
      <vt:lpstr>Agenda</vt:lpstr>
      <vt:lpstr>Markov Decision Processes</vt:lpstr>
      <vt:lpstr>Markov Chains</vt:lpstr>
      <vt:lpstr>Markov Decision Processes</vt:lpstr>
      <vt:lpstr>Markov Decision Processes</vt:lpstr>
      <vt:lpstr>Q-Learning</vt:lpstr>
      <vt:lpstr>Tabular Q-Learning Algorithm</vt:lpstr>
      <vt:lpstr>Q-Learning</vt:lpstr>
      <vt:lpstr>Q-Learning Parameters</vt:lpstr>
      <vt:lpstr>Q-Learning Basic: Q-Table</vt:lpstr>
      <vt:lpstr>Q-Learning Example: Q-Table</vt:lpstr>
      <vt:lpstr>Q-Learning</vt:lpstr>
      <vt:lpstr>Q-Learning Issues</vt:lpstr>
      <vt:lpstr>Deep Q-Learning</vt:lpstr>
      <vt:lpstr>Deep Q-Learning Intuition</vt:lpstr>
      <vt:lpstr>Training the DQN</vt:lpstr>
      <vt:lpstr>Training step of the DQN</vt:lpstr>
      <vt:lpstr>Improving RL Systems</vt:lpstr>
      <vt:lpstr>Reinforcement Learning Challenges</vt:lpstr>
      <vt:lpstr>Delayed Rewards</vt:lpstr>
      <vt:lpstr>Experience Replay</vt:lpstr>
      <vt:lpstr>Double Deep Q-Learning</vt:lpstr>
      <vt:lpstr>Double Deep Q-Learning</vt:lpstr>
      <vt:lpstr>Double Deep Q-Learning</vt:lpstr>
      <vt:lpstr>Dueling Architecture</vt:lpstr>
      <vt:lpstr>Dueling Architecture</vt:lpstr>
      <vt:lpstr>Actor-Critic algorithms</vt:lpstr>
      <vt:lpstr>Actor-Critic algorithms</vt:lpstr>
      <vt:lpstr>Actor-Critic algorithms</vt:lpstr>
      <vt:lpstr>Distributional Reinforcement Learning</vt:lpstr>
      <vt:lpstr>Noisy Networks</vt:lpstr>
      <vt:lpstr>Putting it all together: Rainbow DQN</vt:lpstr>
      <vt:lpstr>Hands-on 2: Formula-V</vt:lpstr>
      <vt:lpstr>Current settings</vt:lpstr>
      <vt:lpstr>Suggestions for improving the agent</vt:lpstr>
      <vt:lpstr>Hands-on 2: Formula-V</vt:lpstr>
      <vt:lpstr>Ikea Use Case</vt:lpstr>
      <vt:lpstr>Wrap up &amp; Further Reading</vt:lpstr>
      <vt:lpstr>Wrap up</vt:lpstr>
      <vt:lpstr>Things we didn’t cover</vt:lpstr>
      <vt:lpstr>Further reading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Jan de Vries</dc:creator>
  <cp:lastModifiedBy>Hennie de Harder</cp:lastModifiedBy>
  <cp:revision>3</cp:revision>
  <dcterms:created xsi:type="dcterms:W3CDTF">2020-07-02T12:35:32Z</dcterms:created>
  <dcterms:modified xsi:type="dcterms:W3CDTF">2022-11-11T11:51:43Z</dcterms:modified>
</cp:coreProperties>
</file>